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5"/>
  </p:handoutMasterIdLst>
  <p:sldIdLst>
    <p:sldId id="259" r:id="rId3"/>
    <p:sldId id="260" r:id="rId5"/>
    <p:sldId id="258" r:id="rId6"/>
    <p:sldId id="262" r:id="rId7"/>
    <p:sldId id="263" r:id="rId8"/>
    <p:sldId id="264" r:id="rId9"/>
    <p:sldId id="267" r:id="rId10"/>
    <p:sldId id="268" r:id="rId11"/>
    <p:sldId id="269" r:id="rId12"/>
    <p:sldId id="272"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85" d="100"/>
          <a:sy n="85" d="100"/>
        </p:scale>
        <p:origin x="101" y="9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a:ln>
            <a:solidFill>
              <a:srgbClr val="000000">
                <a:alpha val="100000"/>
              </a:srgbClr>
            </a:solidFill>
            <a:miter lim="800000"/>
          </a:ln>
        </p:spPr>
      </p:sp>
      <p:sp>
        <p:nvSpPr>
          <p:cNvPr id="7171"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endParaRPr dirty="0"/>
          </a:p>
        </p:txBody>
      </p:sp>
      <p:sp>
        <p:nvSpPr>
          <p:cNvPr id="6148"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charset="0"/>
              </a:rPr>
            </a:fld>
            <a:endParaRPr lang="en-US" sz="1200" dirty="0">
              <a:latin typeface="Calibri" panose="020F050202020403020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IN" altLang="en-US" dirty="0">
              <a:latin typeface="Times New Roman" panose="02020603050405020304" pitchFamily="18" charset="0"/>
              <a:cs typeface="Times New Roman" panose="02020603050405020304" pitchFamily="18" charset="0"/>
              <a:sym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I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electronicshub.org/hand-gesture-controlled-robot/" TargetMode="External"/></Relationships>
</file>

<file path=ppt/slides/_rels/slide11.xml.rels><?xml version="1.0" encoding="UTF-8" standalone="yes"?>
<Relationships xmlns="http://schemas.openxmlformats.org/package/2006/relationships"><Relationship Id="rId9" Type="http://schemas.openxmlformats.org/officeDocument/2006/relationships/hyperlink" Target="https://maker.pro/arduino/projects/hand-gestures-robot" TargetMode="External"/><Relationship Id="rId8" Type="http://schemas.openxmlformats.org/officeDocument/2006/relationships/hyperlink" Target="https://nevonprojects.com/smart-dustbin-with-iot-notifications/" TargetMode="External"/><Relationship Id="rId7" Type="http://schemas.openxmlformats.org/officeDocument/2006/relationships/hyperlink" Target="https://www.electroniclinic.com/smart-dustbin-using-arduino-ultrasonic-sensor-and-servo-motor/" TargetMode="External"/><Relationship Id="rId6" Type="http://schemas.openxmlformats.org/officeDocument/2006/relationships/hyperlink" Target="https://www.researchgate.net/publication/343530056_SMART_DUSTBIN_USING_ARDUINO" TargetMode="External"/><Relationship Id="rId5" Type="http://schemas.openxmlformats.org/officeDocument/2006/relationships/hyperlink" Target="https://create.arduino.cc/projecthub/mohd-shahid/smart-dustbin-using-arduino-c0bb7a" TargetMode="External"/><Relationship Id="rId4" Type="http://schemas.openxmlformats.org/officeDocument/2006/relationships/hyperlink" Target="https://www.rcciit.org/students_projects/projects/aeie/2019/GR4.pdf" TargetMode="External"/><Relationship Id="rId3" Type="http://schemas.openxmlformats.org/officeDocument/2006/relationships/hyperlink" Target="https://www.electronicshub.org/hand-gesture-controlled-robot/" TargetMode="External"/><Relationship Id="rId2" Type="http://schemas.openxmlformats.org/officeDocument/2006/relationships/hyperlink" Target="https://create.arduino.cc/projecthub/shubhamsuresh/how-to-make-a-gesture-control-robot-at-home-a3f4a4" TargetMode="External"/><Relationship Id="rId15" Type="http://schemas.openxmlformats.org/officeDocument/2006/relationships/slideLayout" Target="../slideLayouts/slideLayout2.xml"/><Relationship Id="rId14" Type="http://schemas.openxmlformats.org/officeDocument/2006/relationships/hyperlink" Target="https://people-ece.vse.gmu.edu/~jkaps/courses/ece511-f17/project/Group-8-Proposal.pdf" TargetMode="External"/><Relationship Id="rId13" Type="http://schemas.openxmlformats.org/officeDocument/2006/relationships/hyperlink" Target="https://circuitdigest.com/microcontroller-projects/accelerometer-based-hand-gesture-controlled-robot-using-arduino" TargetMode="External"/><Relationship Id="rId12" Type="http://schemas.openxmlformats.org/officeDocument/2006/relationships/hyperlink" Target="https://www.electronicshub.org/smart-dustbin-using-arduino/" TargetMode="External"/><Relationship Id="rId11" Type="http://schemas.openxmlformats.org/officeDocument/2006/relationships/hyperlink" Target="https://innovate.mygov.in/innovation/smart-dustbin/#:~:text=The%20smart%20dustbin%20is%20a,an%20incentive%20of%20throwing%20garbage" TargetMode="External"/><Relationship Id="rId10" Type="http://schemas.openxmlformats.org/officeDocument/2006/relationships/hyperlink" Target="https://techatronic.com/how-to-make-gesture-control-robot-using-arduino/" TargetMode="External"/><Relationship Id="rId1" Type="http://schemas.openxmlformats.org/officeDocument/2006/relationships/hyperlink" Target="https://techatronic.com/smart-dustbin-with-arduino-step-by-step-guid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4.xml"/><Relationship Id="rId7" Type="http://schemas.openxmlformats.org/officeDocument/2006/relationships/image" Target="../media/image15.png"/><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txBox="1"/>
          <p:nvPr/>
        </p:nvSpPr>
        <p:spPr>
          <a:xfrm>
            <a:off x="2585085" y="1603375"/>
            <a:ext cx="6997700" cy="840105"/>
          </a:xfrm>
          <a:prstGeom prst="rect">
            <a:avLst/>
          </a:prstGeom>
          <a:noFill/>
          <a:ln w="9525">
            <a:noFill/>
          </a:ln>
        </p:spPr>
        <p:txBody>
          <a:bodyPr anchor="b" anchorCtr="0"/>
          <a:lstStyle/>
          <a:p>
            <a:pPr algn="ctr">
              <a:lnSpc>
                <a:spcPct val="90000"/>
              </a:lnSpc>
            </a:pPr>
            <a:r>
              <a:rPr lang="en-US" altLang="en-IN" sz="3000" dirty="0">
                <a:latin typeface="Times New Roman" panose="02020603050405020304" pitchFamily="18" charset="0"/>
                <a:cs typeface="Times New Roman" panose="02020603050405020304" pitchFamily="18" charset="0"/>
              </a:rPr>
              <a:t> Smart </a:t>
            </a:r>
            <a:r>
              <a:rPr lang="en-IN" altLang="en-US" sz="3000" dirty="0">
                <a:latin typeface="Times New Roman" panose="02020603050405020304" pitchFamily="18" charset="0"/>
                <a:cs typeface="Times New Roman" panose="02020603050405020304" pitchFamily="18" charset="0"/>
              </a:rPr>
              <a:t>Litter b</a:t>
            </a:r>
            <a:r>
              <a:rPr lang="en-US" altLang="en-IN" sz="3000" dirty="0">
                <a:latin typeface="Times New Roman" panose="02020603050405020304" pitchFamily="18" charset="0"/>
                <a:cs typeface="Times New Roman" panose="02020603050405020304" pitchFamily="18" charset="0"/>
              </a:rPr>
              <a:t>in</a:t>
            </a:r>
            <a:endParaRPr lang="en-US" altLang="en-IN" sz="3000" dirty="0">
              <a:latin typeface="Times New Roman" panose="02020603050405020304" pitchFamily="18" charset="0"/>
              <a:ea typeface="Times New Roman" panose="02020603050405020304" pitchFamily="18" charset="0"/>
              <a:cs typeface="Times New Roman" panose="02020603050405020304" pitchFamily="18" charset="0"/>
            </a:endParaRPr>
          </a:p>
        </p:txBody>
      </p:sp>
      <p:grpSp>
        <p:nvGrpSpPr>
          <p:cNvPr id="2051" name="Group 13"/>
          <p:cNvGrpSpPr/>
          <p:nvPr/>
        </p:nvGrpSpPr>
        <p:grpSpPr>
          <a:xfrm>
            <a:off x="638175" y="3195001"/>
            <a:ext cx="5319713" cy="3146109"/>
            <a:chOff x="175895" y="3325775"/>
            <a:chExt cx="4210959" cy="1569194"/>
          </a:xfrm>
        </p:grpSpPr>
        <p:sp>
          <p:nvSpPr>
            <p:cNvPr id="2057" name="TextBox 4"/>
            <p:cNvSpPr txBox="1"/>
            <p:nvPr/>
          </p:nvSpPr>
          <p:spPr>
            <a:xfrm>
              <a:off x="1341543" y="4206259"/>
              <a:ext cx="1077181" cy="260345"/>
            </a:xfrm>
            <a:prstGeom prst="rect">
              <a:avLst/>
            </a:prstGeom>
            <a:noFill/>
            <a:ln w="9525">
              <a:noFill/>
            </a:ln>
          </p:spPr>
          <p:txBody>
            <a:bodyPr wrap="square">
              <a:spAutoFit/>
            </a:bodyPr>
            <a:lstStyle/>
            <a:p>
              <a:pPr algn="ctr"/>
              <a:r>
                <a:rPr lang="en-IN" altLang="en-US" sz="1400" i="1" dirty="0">
                  <a:solidFill>
                    <a:srgbClr val="000000"/>
                  </a:solidFill>
                  <a:latin typeface="Calibri" panose="020F0502020204030204" charset="0"/>
                </a:rPr>
                <a:t>  </a:t>
              </a:r>
              <a:r>
                <a:rPr lang="en-US" altLang="en-IN" sz="1400" i="1" dirty="0">
                  <a:solidFill>
                    <a:srgbClr val="000000"/>
                  </a:solidFill>
                  <a:latin typeface="Calibri" panose="020F0502020204030204" charset="0"/>
                </a:rPr>
                <a:t>N Aravind </a:t>
              </a:r>
              <a:r>
                <a:rPr lang="en-IN" altLang="en-US" sz="1400" i="1" dirty="0">
                  <a:solidFill>
                    <a:srgbClr val="000000"/>
                  </a:solidFill>
                  <a:latin typeface="Calibri" panose="020F0502020204030204" charset="0"/>
                </a:rPr>
                <a:t> </a:t>
              </a:r>
              <a:r>
                <a:rPr lang="en-US" altLang="en-IN" sz="1400" i="1" dirty="0">
                  <a:solidFill>
                    <a:srgbClr val="000000"/>
                  </a:solidFill>
                  <a:latin typeface="Calibri" panose="020F0502020204030204" charset="0"/>
                </a:rPr>
                <a:t>Kumar</a:t>
              </a:r>
              <a:endParaRPr lang="en-US" altLang="en-IN" sz="1400" i="1" dirty="0">
                <a:solidFill>
                  <a:srgbClr val="000000"/>
                </a:solidFill>
                <a:latin typeface="Calibri" panose="020F0502020204030204" charset="0"/>
              </a:endParaRPr>
            </a:p>
          </p:txBody>
        </p:sp>
        <p:sp>
          <p:nvSpPr>
            <p:cNvPr id="2058" name="TextBox 5"/>
            <p:cNvSpPr txBox="1"/>
            <p:nvPr/>
          </p:nvSpPr>
          <p:spPr>
            <a:xfrm>
              <a:off x="196597" y="4206191"/>
              <a:ext cx="1026194" cy="152976"/>
            </a:xfrm>
            <a:prstGeom prst="rect">
              <a:avLst/>
            </a:prstGeom>
            <a:noFill/>
            <a:ln w="9525">
              <a:noFill/>
            </a:ln>
          </p:spPr>
          <p:txBody>
            <a:bodyPr>
              <a:spAutoFit/>
            </a:bodyPr>
            <a:lstStyle/>
            <a:p>
              <a:pPr algn="ctr"/>
              <a:r>
                <a:rPr lang="en-US" altLang="en-IN" sz="1400" i="1" dirty="0">
                  <a:solidFill>
                    <a:srgbClr val="000000"/>
                  </a:solidFill>
                  <a:latin typeface="Calibri" panose="020F0502020204030204" charset="0"/>
                </a:rPr>
                <a:t>Roshan NV</a:t>
              </a:r>
              <a:endParaRPr lang="en-US" altLang="en-IN" sz="1400" i="1" dirty="0">
                <a:solidFill>
                  <a:srgbClr val="000000"/>
                </a:solidFill>
                <a:latin typeface="Calibri" panose="020F0502020204030204" charset="0"/>
              </a:endParaRPr>
            </a:p>
          </p:txBody>
        </p:sp>
        <p:sp>
          <p:nvSpPr>
            <p:cNvPr id="7" name="Rectangle 6"/>
            <p:cNvSpPr/>
            <p:nvPr/>
          </p:nvSpPr>
          <p:spPr>
            <a:xfrm>
              <a:off x="1436796" y="3347630"/>
              <a:ext cx="1007815" cy="8701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Photo </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(Author 2)</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p:txBody>
        </p:sp>
        <p:sp>
          <p:nvSpPr>
            <p:cNvPr id="8" name="Rectangle 7"/>
            <p:cNvSpPr/>
            <p:nvPr/>
          </p:nvSpPr>
          <p:spPr>
            <a:xfrm>
              <a:off x="193488" y="3335911"/>
              <a:ext cx="1009072" cy="8701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Photo </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(Author 1)</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p:txBody>
        </p:sp>
        <p:sp>
          <p:nvSpPr>
            <p:cNvPr id="2061" name="TextBox 8"/>
            <p:cNvSpPr txBox="1"/>
            <p:nvPr/>
          </p:nvSpPr>
          <p:spPr>
            <a:xfrm>
              <a:off x="2867591" y="4206259"/>
              <a:ext cx="806252" cy="152976"/>
            </a:xfrm>
            <a:prstGeom prst="rect">
              <a:avLst/>
            </a:prstGeom>
            <a:noFill/>
            <a:ln w="9525">
              <a:noFill/>
            </a:ln>
          </p:spPr>
          <p:txBody>
            <a:bodyPr wrap="square">
              <a:spAutoFit/>
            </a:bodyPr>
            <a:lstStyle/>
            <a:p>
              <a:pPr algn="ctr"/>
              <a:r>
                <a:rPr lang="en-US" altLang="en-IN" sz="1400" i="1" dirty="0">
                  <a:solidFill>
                    <a:srgbClr val="000000"/>
                  </a:solidFill>
                  <a:latin typeface="Calibri" panose="020F0502020204030204" charset="0"/>
                </a:rPr>
                <a:t>Deepak S</a:t>
              </a:r>
              <a:endParaRPr lang="en-US" altLang="en-IN" sz="1400" i="1" dirty="0">
                <a:solidFill>
                  <a:srgbClr val="000000"/>
                </a:solidFill>
                <a:latin typeface="Calibri" panose="020F0502020204030204" charset="0"/>
              </a:endParaRPr>
            </a:p>
          </p:txBody>
        </p:sp>
        <p:sp>
          <p:nvSpPr>
            <p:cNvPr id="10" name="Rectangle 9"/>
            <p:cNvSpPr/>
            <p:nvPr/>
          </p:nvSpPr>
          <p:spPr>
            <a:xfrm>
              <a:off x="2771082" y="3325775"/>
              <a:ext cx="1007815" cy="8701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Photo </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IN" sz="1100" b="0" i="1" u="none" strike="noStrike" kern="1200" cap="none" spc="0" normalizeH="0" baseline="0" noProof="0" dirty="0">
                  <a:ln>
                    <a:noFill/>
                  </a:ln>
                  <a:solidFill>
                    <a:schemeClr val="bg1"/>
                  </a:solidFill>
                  <a:effectLst/>
                  <a:uLnTx/>
                  <a:uFillTx/>
                  <a:latin typeface="+mn-lt"/>
                  <a:ea typeface="+mn-ea"/>
                  <a:cs typeface="+mn-cs"/>
                </a:rPr>
                <a:t>(Author 3)</a:t>
              </a:r>
              <a:endParaRPr kumimoji="0" lang="en-IN" sz="1100" b="0" i="1" u="none" strike="noStrike" kern="1200" cap="none" spc="0" normalizeH="0" baseline="0" noProof="0" dirty="0">
                <a:ln>
                  <a:noFill/>
                </a:ln>
                <a:solidFill>
                  <a:schemeClr val="bg1"/>
                </a:solidFill>
                <a:effectLst/>
                <a:uLnTx/>
                <a:uFillTx/>
                <a:latin typeface="+mn-lt"/>
                <a:ea typeface="+mn-ea"/>
                <a:cs typeface="+mn-cs"/>
              </a:endParaRPr>
            </a:p>
          </p:txBody>
        </p:sp>
        <p:sp>
          <p:nvSpPr>
            <p:cNvPr id="2063" name="TextBox 10"/>
            <p:cNvSpPr txBox="1"/>
            <p:nvPr/>
          </p:nvSpPr>
          <p:spPr>
            <a:xfrm>
              <a:off x="3455939" y="4206192"/>
              <a:ext cx="914151" cy="152976"/>
            </a:xfrm>
            <a:prstGeom prst="rect">
              <a:avLst/>
            </a:prstGeom>
            <a:noFill/>
            <a:ln w="9525">
              <a:noFill/>
            </a:ln>
          </p:spPr>
          <p:txBody>
            <a:bodyPr>
              <a:spAutoFit/>
            </a:bodyPr>
            <a:lstStyle/>
            <a:p>
              <a:pPr algn="ctr"/>
              <a:endParaRPr lang="en-IN" altLang="x-none" sz="1400" i="1" dirty="0">
                <a:solidFill>
                  <a:srgbClr val="000000"/>
                </a:solidFill>
                <a:latin typeface="Calibri" panose="020F0502020204030204" charset="0"/>
              </a:endParaRPr>
            </a:p>
          </p:txBody>
        </p:sp>
        <p:sp>
          <p:nvSpPr>
            <p:cNvPr id="2065" name="TextBox 12"/>
            <p:cNvSpPr txBox="1"/>
            <p:nvPr/>
          </p:nvSpPr>
          <p:spPr>
            <a:xfrm>
              <a:off x="175895" y="4587192"/>
              <a:ext cx="4210959" cy="307777"/>
            </a:xfrm>
            <a:prstGeom prst="rect">
              <a:avLst/>
            </a:prstGeom>
            <a:noFill/>
            <a:ln w="9525">
              <a:noFill/>
            </a:ln>
          </p:spPr>
          <p:txBody>
            <a:bodyPr>
              <a:spAutoFit/>
            </a:bodyPr>
            <a:lstStyle/>
            <a:p>
              <a:pPr algn="ctr"/>
              <a:r>
                <a:rPr lang="en-IN" altLang="x-none" sz="1400" i="1" dirty="0">
                  <a:solidFill>
                    <a:srgbClr val="000000"/>
                  </a:solidFill>
                  <a:latin typeface="Calibri" panose="020F0502020204030204" charset="0"/>
                </a:rPr>
                <a:t>Vellore Institute of  Technology, Chennai Campus</a:t>
              </a:r>
              <a:endParaRPr lang="en-IN" altLang="x-none" dirty="0">
                <a:solidFill>
                  <a:srgbClr val="000000"/>
                </a:solidFill>
                <a:latin typeface="Calibri" panose="020F0502020204030204" charset="0"/>
              </a:endParaRPr>
            </a:p>
          </p:txBody>
        </p:sp>
      </p:grpSp>
      <p:pic>
        <p:nvPicPr>
          <p:cNvPr id="2052" name="Picture 2" descr="Vellore Institute of Technology - Wikipedia"/>
          <p:cNvPicPr>
            <a:picLocks noChangeAspect="1"/>
          </p:cNvPicPr>
          <p:nvPr/>
        </p:nvPicPr>
        <p:blipFill>
          <a:blip r:embed="rId1"/>
          <a:stretch>
            <a:fillRect/>
          </a:stretch>
        </p:blipFill>
        <p:spPr>
          <a:xfrm>
            <a:off x="5180013" y="255588"/>
            <a:ext cx="1276350" cy="1347787"/>
          </a:xfrm>
          <a:prstGeom prst="rect">
            <a:avLst/>
          </a:prstGeom>
          <a:noFill/>
          <a:ln w="9525">
            <a:noFill/>
          </a:ln>
        </p:spPr>
      </p:pic>
      <p:pic>
        <p:nvPicPr>
          <p:cNvPr id="2053" name="Picture Placeholder 6"/>
          <p:cNvPicPr>
            <a:picLocks noChangeAspect="1"/>
          </p:cNvPicPr>
          <p:nvPr/>
        </p:nvPicPr>
        <p:blipFill>
          <a:blip r:embed="rId2"/>
          <a:stretch>
            <a:fillRect/>
          </a:stretch>
        </p:blipFill>
        <p:spPr>
          <a:xfrm>
            <a:off x="8301355" y="2781935"/>
            <a:ext cx="3190875" cy="3373120"/>
          </a:xfrm>
          <a:prstGeom prst="rect">
            <a:avLst/>
          </a:prstGeom>
          <a:noFill/>
          <a:ln w="9525">
            <a:noFill/>
          </a:ln>
        </p:spPr>
      </p:pic>
      <p:sp>
        <p:nvSpPr>
          <p:cNvPr id="2054" name="TextBox 16"/>
          <p:cNvSpPr txBox="1"/>
          <p:nvPr/>
        </p:nvSpPr>
        <p:spPr>
          <a:xfrm>
            <a:off x="7462838" y="527050"/>
            <a:ext cx="2546350" cy="645160"/>
          </a:xfrm>
          <a:prstGeom prst="rect">
            <a:avLst/>
          </a:prstGeom>
          <a:noFill/>
          <a:ln w="9525">
            <a:noFill/>
          </a:ln>
        </p:spPr>
        <p:txBody>
          <a:bodyPr>
            <a:spAutoFit/>
          </a:bodyPr>
          <a:lstStyle/>
          <a:p>
            <a:pPr algn="ctr"/>
            <a:r>
              <a:rPr lang="en-IN" altLang="x-none" b="1" dirty="0">
                <a:solidFill>
                  <a:srgbClr val="000000"/>
                </a:solidFill>
                <a:latin typeface="Times New Roman" panose="02020603050405020304" pitchFamily="18" charset="0"/>
                <a:cs typeface="Times New Roman" panose="02020603050405020304" pitchFamily="18" charset="0"/>
              </a:rPr>
              <a:t>Final Review</a:t>
            </a:r>
            <a:endParaRPr lang="en-IN" altLang="x-none" b="1" dirty="0">
              <a:solidFill>
                <a:srgbClr val="000000"/>
              </a:solidFill>
              <a:latin typeface="Times New Roman" panose="02020603050405020304" pitchFamily="18" charset="0"/>
              <a:cs typeface="Times New Roman" panose="02020603050405020304" pitchFamily="18" charset="0"/>
            </a:endParaRPr>
          </a:p>
          <a:p>
            <a:pPr algn="ctr"/>
            <a:r>
              <a:rPr lang="en-US" altLang="en-IN" b="1" dirty="0">
                <a:solidFill>
                  <a:srgbClr val="000000"/>
                </a:solidFill>
                <a:latin typeface="Times New Roman" panose="02020603050405020304" pitchFamily="18" charset="0"/>
                <a:ea typeface="Times New Roman" panose="02020603050405020304" pitchFamily="18" charset="0"/>
              </a:rPr>
              <a:t>  </a:t>
            </a:r>
            <a:endParaRPr lang="en-US" altLang="en-IN" b="1" dirty="0">
              <a:solidFill>
                <a:srgbClr val="000000"/>
              </a:solidFill>
              <a:latin typeface="Times New Roman" panose="02020603050405020304" pitchFamily="18" charset="0"/>
              <a:ea typeface="Times New Roman" panose="02020603050405020304" pitchFamily="18" charset="0"/>
            </a:endParaRPr>
          </a:p>
        </p:txBody>
      </p:sp>
      <p:sp>
        <p:nvSpPr>
          <p:cNvPr id="15" name="Footer Placeholder 14"/>
          <p:cNvSpPr txBox="1">
            <a:spLocks noGrp="1"/>
          </p:cNvSpPr>
          <p:nvPr>
            <p:ph type="ftr" sz="quarter" idx="11"/>
          </p:nvPr>
        </p:nvSpPr>
        <p:spPr>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rPr>
              <a:t>Second </a:t>
            </a:r>
            <a:r>
              <a:rPr kumimoji="0" lang="en-US" sz="1200" b="0" i="0" u="none" strike="noStrike" kern="1200" cap="none" spc="0" normalizeH="0" baseline="0" noProof="0" dirty="0" err="1">
                <a:ln>
                  <a:noFill/>
                </a:ln>
                <a:solidFill>
                  <a:schemeClr val="tx1">
                    <a:tint val="75000"/>
                  </a:schemeClr>
                </a:solidFill>
                <a:effectLst/>
                <a:uLnTx/>
                <a:uFillTx/>
                <a:latin typeface="+mn-lt"/>
                <a:ea typeface="+mn-ea"/>
                <a:cs typeface="+mn-cs"/>
              </a:rPr>
              <a:t>Review,ECE</a:t>
            </a:r>
            <a:r>
              <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rPr>
              <a:t> 2002 </a:t>
            </a:r>
            <a:endPar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2056" name="TextBox 1"/>
          <p:cNvSpPr txBox="1"/>
          <p:nvPr/>
        </p:nvSpPr>
        <p:spPr>
          <a:xfrm>
            <a:off x="465138" y="685800"/>
            <a:ext cx="2883535" cy="645160"/>
          </a:xfrm>
          <a:prstGeom prst="rect">
            <a:avLst/>
          </a:prstGeom>
          <a:noFill/>
          <a:ln w="9525">
            <a:noFill/>
          </a:ln>
        </p:spPr>
        <p:txBody>
          <a:bodyPr wrap="none">
            <a:spAutoFit/>
          </a:bodyPr>
          <a:lstStyle/>
          <a:p>
            <a:r>
              <a:rPr dirty="0">
                <a:latin typeface="Arial" panose="020B0604020202020204" pitchFamily="34" charset="0"/>
              </a:rPr>
              <a:t>REVIEW DATE:</a:t>
            </a:r>
            <a:r>
              <a:rPr lang="en-IN" dirty="0">
                <a:latin typeface="Arial" panose="020B0604020202020204" pitchFamily="34" charset="0"/>
              </a:rPr>
              <a:t> 4/12/2021</a:t>
            </a:r>
            <a:endParaRPr dirty="0">
              <a:latin typeface="Arial" panose="020B0604020202020204" pitchFamily="34" charset="0"/>
            </a:endParaRPr>
          </a:p>
          <a:p>
            <a:r>
              <a:rPr dirty="0">
                <a:latin typeface="Arial" panose="020B0604020202020204" pitchFamily="34" charset="0"/>
              </a:rPr>
              <a:t>  </a:t>
            </a:r>
            <a:endParaRPr lang="en-IN" altLang="x-none" dirty="0">
              <a:latin typeface="Arial" panose="020B0604020202020204" pitchFamily="34" charset="0"/>
            </a:endParaRPr>
          </a:p>
        </p:txBody>
      </p:sp>
      <p:pic>
        <p:nvPicPr>
          <p:cNvPr id="3080" name="Picture 4"/>
          <p:cNvPicPr>
            <a:picLocks noChangeAspect="1"/>
          </p:cNvPicPr>
          <p:nvPr/>
        </p:nvPicPr>
        <p:blipFill>
          <a:blip r:embed="rId3"/>
          <a:stretch>
            <a:fillRect/>
          </a:stretch>
        </p:blipFill>
        <p:spPr>
          <a:xfrm>
            <a:off x="655320" y="3172460"/>
            <a:ext cx="1385888" cy="1790700"/>
          </a:xfrm>
          <a:prstGeom prst="rect">
            <a:avLst/>
          </a:prstGeom>
          <a:noFill/>
          <a:ln w="9525">
            <a:noFill/>
          </a:ln>
        </p:spPr>
      </p:pic>
      <p:pic>
        <p:nvPicPr>
          <p:cNvPr id="3079" name="Picture 2"/>
          <p:cNvPicPr>
            <a:picLocks noChangeAspect="1"/>
          </p:cNvPicPr>
          <p:nvPr/>
        </p:nvPicPr>
        <p:blipFill>
          <a:blip r:embed="rId4"/>
          <a:stretch>
            <a:fillRect/>
          </a:stretch>
        </p:blipFill>
        <p:spPr>
          <a:xfrm>
            <a:off x="2219960" y="3156585"/>
            <a:ext cx="1403985" cy="1853565"/>
          </a:xfrm>
          <a:prstGeom prst="rect">
            <a:avLst/>
          </a:prstGeom>
          <a:noFill/>
          <a:ln w="9525">
            <a:noFill/>
          </a:ln>
        </p:spPr>
      </p:pic>
      <p:pic>
        <p:nvPicPr>
          <p:cNvPr id="3081" name="Picture 8"/>
          <p:cNvPicPr>
            <a:picLocks noChangeAspect="1"/>
          </p:cNvPicPr>
          <p:nvPr/>
        </p:nvPicPr>
        <p:blipFill>
          <a:blip r:embed="rId5"/>
          <a:stretch>
            <a:fillRect/>
          </a:stretch>
        </p:blipFill>
        <p:spPr>
          <a:xfrm>
            <a:off x="3916680" y="3171190"/>
            <a:ext cx="1339215" cy="1768475"/>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79805"/>
          </a:xfrm>
        </p:spPr>
        <p:txBody>
          <a:bodyPr/>
          <a:p>
            <a:r>
              <a:rPr lang="en-IN" altLang="en-US" sz="2800" b="1" u="sng">
                <a:latin typeface="Times New Roman" panose="02020603050405020304" pitchFamily="18" charset="0"/>
                <a:cs typeface="Times New Roman" panose="02020603050405020304" pitchFamily="18" charset="0"/>
              </a:rPr>
              <a:t>References </a:t>
            </a:r>
            <a:endParaRPr lang="en-IN" altLang="en-US" sz="2800" b="1" u="sng">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183005"/>
            <a:ext cx="10515600" cy="5432425"/>
          </a:xfrm>
        </p:spPr>
        <p:txBody>
          <a:bodyPr>
            <a:noAutofit/>
          </a:bodyPr>
          <a:p>
            <a:pPr marL="342900" indent="-342900">
              <a:buAutoNum type="arabicPeriod"/>
            </a:pPr>
            <a:r>
              <a:rPr lang="en-US" sz="1700">
                <a:latin typeface="Times New Roman" panose="02020603050405020304" pitchFamily="18" charset="0"/>
                <a:cs typeface="Times New Roman" panose="02020603050405020304" pitchFamily="18" charset="0"/>
              </a:rPr>
              <a:t>Rohit, G. S., Chandra, M. B., Saha, S., &amp; Das, D. (2018, April). Smart dual dustbin model for waste management in smart cities. In 2018 3rd International Conference for Convergence in Technology (I2CT) (pp. 1-5).</a:t>
            </a:r>
            <a:r>
              <a:rPr lang="en-US" sz="1700" b="1">
                <a:latin typeface="Times New Roman" panose="02020603050405020304" pitchFamily="18" charset="0"/>
                <a:cs typeface="Times New Roman" panose="02020603050405020304" pitchFamily="18" charset="0"/>
              </a:rPr>
              <a:t> IEEE.</a:t>
            </a:r>
            <a:endParaRPr lang="en-US" sz="1700">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Pardini, K., Rodrigues, J. J., Hassan, S. A., Kumar, N., &amp; Furtado, V. (2018, August). Smart waste bin: a new approach for waste management in large urban centers. In 2018 IEEE 88th Vehicular Technology Conference (VTC-Fall) (pp. 1-8). </a:t>
            </a:r>
            <a:r>
              <a:rPr lang="en-US" sz="1700" b="1">
                <a:latin typeface="Times New Roman" panose="02020603050405020304" pitchFamily="18" charset="0"/>
                <a:cs typeface="Times New Roman" panose="02020603050405020304" pitchFamily="18" charset="0"/>
              </a:rPr>
              <a:t>IEEE.</a:t>
            </a:r>
            <a:endParaRPr lang="en-US" sz="1700">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Zimmerman, T. G., Lanier, J., Blanchard, C., Bryson, S., &amp; Harvill, Y. A hand gesture interface device. </a:t>
            </a:r>
            <a:r>
              <a:rPr lang="en-US" sz="1700" b="1">
                <a:latin typeface="Times New Roman" panose="02020603050405020304" pitchFamily="18" charset="0"/>
                <a:cs typeface="Times New Roman" panose="02020603050405020304" pitchFamily="18" charset="0"/>
              </a:rPr>
              <a:t>ACM</a:t>
            </a:r>
            <a:r>
              <a:rPr lang="en-US" sz="1700">
                <a:latin typeface="Times New Roman" panose="02020603050405020304" pitchFamily="18" charset="0"/>
                <a:cs typeface="Times New Roman" panose="02020603050405020304" pitchFamily="18" charset="0"/>
              </a:rPr>
              <a:t> Sigchi Bulletin, 18(4), 189-192.</a:t>
            </a:r>
            <a:endParaRPr lang="en-US" sz="1700">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Gaddam, A., &amp; Nikhath, A. K. (2021). Smart Dustbin: A Reward Provider. In Proceedings of International Conference on Advances in Computer Engineering and Communication Systems (pp. 1-11). </a:t>
            </a:r>
            <a:r>
              <a:rPr lang="en-US" sz="1700" b="1">
                <a:latin typeface="Times New Roman" panose="02020603050405020304" pitchFamily="18" charset="0"/>
                <a:cs typeface="Times New Roman" panose="02020603050405020304" pitchFamily="18" charset="0"/>
              </a:rPr>
              <a:t>Springer</a:t>
            </a:r>
            <a:r>
              <a:rPr lang="en-US" sz="1700">
                <a:latin typeface="Times New Roman" panose="02020603050405020304" pitchFamily="18" charset="0"/>
                <a:cs typeface="Times New Roman" panose="02020603050405020304" pitchFamily="18" charset="0"/>
              </a:rPr>
              <a:t>, Singapore.</a:t>
            </a:r>
            <a:endParaRPr lang="en-US" sz="1700">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Dugdhe, S., Shelar, P., Jire, S., &amp; Apte, A. (2016, January). Efficient waste collection system. In 2016 International Conference on Internet of Things and Applications (IOTA) (pp. 143-147). </a:t>
            </a:r>
            <a:r>
              <a:rPr lang="en-US" sz="1700" b="1">
                <a:latin typeface="Times New Roman" panose="02020603050405020304" pitchFamily="18" charset="0"/>
                <a:cs typeface="Times New Roman" panose="02020603050405020304" pitchFamily="18" charset="0"/>
              </a:rPr>
              <a:t>IEEE.</a:t>
            </a:r>
            <a:endParaRPr lang="en-US" sz="1700" b="1">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Dhyani, K., &amp; Patel, N. (2018, July). Smart trash monitoring and segregation system using emerging technology—a survey. In International Conference on Advanced Informatics for Computing Research (pp. 667-674). </a:t>
            </a:r>
            <a:r>
              <a:rPr lang="en-US" sz="1700" b="1">
                <a:latin typeface="Times New Roman" panose="02020603050405020304" pitchFamily="18" charset="0"/>
                <a:cs typeface="Times New Roman" panose="02020603050405020304" pitchFamily="18" charset="0"/>
              </a:rPr>
              <a:t>Springer</a:t>
            </a:r>
            <a:r>
              <a:rPr lang="en-US" sz="1700">
                <a:latin typeface="Times New Roman" panose="02020603050405020304" pitchFamily="18" charset="0"/>
                <a:cs typeface="Times New Roman" panose="02020603050405020304" pitchFamily="18" charset="0"/>
              </a:rPr>
              <a:t>, Singapore.</a:t>
            </a:r>
            <a:endParaRPr lang="en-US" sz="1700">
              <a:latin typeface="Times New Roman" panose="02020603050405020304" pitchFamily="18" charset="0"/>
              <a:cs typeface="Times New Roman" panose="02020603050405020304" pitchFamily="18" charset="0"/>
            </a:endParaRPr>
          </a:p>
          <a:p>
            <a:pPr marL="342900" indent="-342900">
              <a:buAutoNum type="arabicPeriod"/>
            </a:pPr>
            <a:r>
              <a:rPr lang="en-US" sz="1700">
                <a:latin typeface="Times New Roman" panose="02020603050405020304" pitchFamily="18" charset="0"/>
                <a:cs typeface="Times New Roman" panose="02020603050405020304" pitchFamily="18" charset="0"/>
              </a:rPr>
              <a:t>Kumar, N. S., Vuayalakshmi, B., Prarthana, R. J., &amp; Shankar, A. (2016, November). IOT based smart garbage alert system using Arduino UNO. In 2016 IEEE region 10 conference (TENCON) (pp. 1028-1034). </a:t>
            </a:r>
            <a:r>
              <a:rPr lang="en-US" sz="1700" b="1">
                <a:latin typeface="Times New Roman" panose="02020603050405020304" pitchFamily="18" charset="0"/>
                <a:cs typeface="Times New Roman" panose="02020603050405020304" pitchFamily="18" charset="0"/>
              </a:rPr>
              <a:t>IEEE.</a:t>
            </a:r>
            <a:endParaRPr lang="en-US" sz="1700">
              <a:latin typeface="Times New Roman" panose="02020603050405020304" pitchFamily="18" charset="0"/>
              <a:cs typeface="Times New Roman" panose="02020603050405020304" pitchFamily="18" charset="0"/>
            </a:endParaRPr>
          </a:p>
          <a:p>
            <a:pPr marL="0" indent="0">
              <a:buNone/>
            </a:pPr>
            <a:endParaRPr lang="en-IN" sz="1700" u="sng" dirty="0">
              <a:solidFill>
                <a:srgbClr val="1A0DAB"/>
              </a:solidFill>
              <a:effectLst/>
              <a:latin typeface="Times New Roman" panose="02020603050405020304" pitchFamily="18" charset="0"/>
              <a:cs typeface="Times New Roman" panose="02020603050405020304" pitchFamily="18" charset="0"/>
              <a:sym typeface="+mn-ea"/>
              <a:hlinkClick r:id="rId1"/>
            </a:endParaRPr>
          </a:p>
          <a:p>
            <a:pPr marL="0" indent="0">
              <a:buNone/>
            </a:pPr>
            <a:endParaRPr lang="en-IN" sz="1000" b="0" i="0" u="sng" dirty="0">
              <a:solidFill>
                <a:srgbClr val="1A0DAB"/>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a:xfrm>
            <a:off x="838200" y="365760"/>
            <a:ext cx="10515600" cy="5811520"/>
          </a:xfrm>
        </p:spPr>
        <p:txBody>
          <a:bodyPr/>
          <a:p>
            <a:r>
              <a:rPr lang="en-IN" sz="1600" u="sng" dirty="0">
                <a:solidFill>
                  <a:srgbClr val="1A0DAB"/>
                </a:solidFill>
                <a:latin typeface="Times New Roman" panose="02020603050405020304" pitchFamily="18" charset="0"/>
                <a:cs typeface="Times New Roman" panose="02020603050405020304" pitchFamily="18" charset="0"/>
                <a:sym typeface="+mn-ea"/>
                <a:hlinkClick r:id="rId1"/>
              </a:rPr>
              <a:t>https://techatronic.com/smart-dustbin-with-arduino-step-by-step-guide/\</a:t>
            </a:r>
            <a:endParaRPr lang="en-IN" sz="1600" u="sng" dirty="0">
              <a:solidFill>
                <a:srgbClr val="1A0DAB"/>
              </a:solidFill>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2"/>
              </a:rPr>
              <a:t>https://create.arduino.cc/projecthub/shubhamsuresh/how-to-make-a-gesture-control-robot-at-home-a3f4a4</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3"/>
              </a:rPr>
              <a:t>https://www.electronicshub.org/hand-gesture-controlled-robot/</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4"/>
              </a:rPr>
              <a:t>https://www.rcciit.org/students_projects/projects/aeie/2019/GR4.pdf</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5"/>
              </a:rPr>
              <a:t>https://create.arduino.cc/projecthub/mohd-shahid/smart-dustbin-using-arduino-c0bb7a</a:t>
            </a:r>
            <a:endParaRPr lang="en-IN" altLang="en-US" sz="1600" b="1" u="sng" dirty="0">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6"/>
              </a:rPr>
              <a:t>https://www.researchgate.net/publication/343530056_SMART_DUSTBIN_USING_ARDUINO</a:t>
            </a:r>
            <a:endParaRPr lang="en-IN" altLang="en-US" sz="1600" b="1" u="sng" dirty="0">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7"/>
              </a:rPr>
              <a:t>https://www.electroniclinic.com/smart-dustbin-using-arduino-ultrasonic-sensor-and-servo-motor/</a:t>
            </a:r>
            <a:endParaRPr lang="en-IN" altLang="en-US" sz="1600" b="1" u="sng" dirty="0">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8"/>
              </a:rPr>
              <a:t>https://nevonprojects.com/smart-dustbin-with-iot-notifications/</a:t>
            </a:r>
            <a:endParaRPr lang="en-IN" altLang="en-US" sz="1600" b="1" u="sng" dirty="0">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4"/>
              </a:rPr>
              <a:t>https://www.rcciit.org/students_projects/projects/aeie/2019/GR4.pdf</a:t>
            </a:r>
            <a:r>
              <a:rPr lang="en-IN" sz="1600" u="sng" dirty="0">
                <a:solidFill>
                  <a:srgbClr val="1A0DAB"/>
                </a:solidFill>
                <a:effectLst/>
                <a:latin typeface="Times New Roman" panose="02020603050405020304" pitchFamily="18" charset="0"/>
                <a:cs typeface="Times New Roman" panose="02020603050405020304" pitchFamily="18" charset="0"/>
                <a:sym typeface="+mn-ea"/>
              </a:rPr>
              <a:t> </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rPr>
              <a:t>https://www.researchgate.net/publication/342151004_Hand_Gesture_and_Voice_Controlled_Smart_Vehicle</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9"/>
              </a:rPr>
              <a:t>https://maker.pro/arduino/projects/hand-gestures-robot</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10"/>
              </a:rPr>
              <a:t>https://techatronic.com/how-to-make-gesture-control-robot-using-arduino/</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11"/>
              </a:rPr>
              <a:t>https://innovate.mygov.in/innovation/smart-dustbin/#:~:text=The%20smart%20dustbin%20is%20a,an%20incentive%20of%20throwing%20garbage</a:t>
            </a:r>
            <a:endParaRPr lang="en-IN" altLang="en-US" sz="1600" b="1" u="sng" dirty="0">
              <a:latin typeface="Times New Roman" panose="02020603050405020304" pitchFamily="18" charset="0"/>
              <a:cs typeface="Times New Roman" panose="02020603050405020304" pitchFamily="18" charset="0"/>
            </a:endParaRPr>
          </a:p>
          <a:p>
            <a:r>
              <a:rPr lang="en-IN" altLang="en-US" sz="1600" b="1" u="sng" dirty="0">
                <a:latin typeface="Times New Roman" panose="02020603050405020304" pitchFamily="18" charset="0"/>
                <a:cs typeface="Times New Roman" panose="02020603050405020304" pitchFamily="18" charset="0"/>
                <a:sym typeface="+mn-ea"/>
                <a:hlinkClick r:id="rId12"/>
              </a:rPr>
              <a:t>https://www.electronicshub.org/smart-dustbin-using-arduino/</a:t>
            </a:r>
            <a:endParaRPr lang="en-IN" altLang="en-US" sz="1600" b="1" u="sng" dirty="0">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13"/>
              </a:rPr>
              <a:t>https://circuitdigest.com/microcontroller-projects/accelerometer-based-hand-gesture-controlled-robot-using-arduino</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r>
              <a:rPr lang="en-IN" sz="1600" u="sng" dirty="0">
                <a:solidFill>
                  <a:srgbClr val="1A0DAB"/>
                </a:solidFill>
                <a:effectLst/>
                <a:latin typeface="Times New Roman" panose="02020603050405020304" pitchFamily="18" charset="0"/>
                <a:cs typeface="Times New Roman" panose="02020603050405020304" pitchFamily="18" charset="0"/>
                <a:sym typeface="+mn-ea"/>
                <a:hlinkClick r:id="rId14"/>
              </a:rPr>
              <a:t>https://people-ece.vse.gmu.edu/~jkaps/courses/ece511-f17/project/Group-8-Proposal.pdf</a:t>
            </a:r>
            <a:endParaRPr lang="en-IN" sz="1600" b="0" i="0" u="sng" dirty="0">
              <a:solidFill>
                <a:srgbClr val="1A0DAB"/>
              </a:solidFill>
              <a:effectLst/>
              <a:latin typeface="Times New Roman" panose="02020603050405020304" pitchFamily="18" charset="0"/>
              <a:cs typeface="Times New Roman" panose="02020603050405020304" pitchFamily="18" charset="0"/>
            </a:endParaRPr>
          </a:p>
          <a:p>
            <a:endParaRPr lang="en-US"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a:spLocks noGrp="1"/>
          </p:cNvSpPr>
          <p:nvPr>
            <p:ph type="title"/>
          </p:nvPr>
        </p:nvSpPr>
        <p:spPr>
          <a:xfrm>
            <a:off x="838200" y="365125"/>
            <a:ext cx="10515600" cy="1118870"/>
          </a:xfrm>
        </p:spPr>
        <p:txBody>
          <a:bodyPr vert="horz" wrap="square" lIns="91440" tIns="45720" rIns="91440" bIns="45720" numCol="1" rtlCol="0" anchor="ctr" anchorCtr="0" compatLnSpc="1">
            <a:normAutofit/>
          </a:body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IN" sz="28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Index</a:t>
            </a:r>
            <a:endParaRPr kumimoji="0" lang="en-IN" sz="28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endParaRPr>
          </a:p>
        </p:txBody>
      </p:sp>
      <p:sp>
        <p:nvSpPr>
          <p:cNvPr id="74" name="Text Placeholder 2"/>
          <p:cNvSpPr txBox="1"/>
          <p:nvPr/>
        </p:nvSpPr>
        <p:spPr>
          <a:xfrm>
            <a:off x="1427163" y="1690688"/>
            <a:ext cx="3640138"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Objective</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76" name="Text Placeholder 10"/>
          <p:cNvSpPr/>
          <p:nvPr/>
        </p:nvSpPr>
        <p:spPr>
          <a:xfrm>
            <a:off x="950913" y="1690688"/>
            <a:ext cx="403225" cy="287337"/>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1</a:t>
            </a:r>
            <a:endParaRPr lang="en-IN" altLang="x-none" sz="1400" dirty="0">
              <a:latin typeface="Calibri" panose="020F0502020204030204" charset="0"/>
            </a:endParaRPr>
          </a:p>
        </p:txBody>
      </p:sp>
      <p:sp>
        <p:nvSpPr>
          <p:cNvPr id="77" name="Text Placeholder 2"/>
          <p:cNvSpPr txBox="1"/>
          <p:nvPr/>
        </p:nvSpPr>
        <p:spPr>
          <a:xfrm>
            <a:off x="1401763" y="2168525"/>
            <a:ext cx="3640138" cy="288925"/>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Concept /Scope of Solution</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3078" name="Text Placeholder 10"/>
          <p:cNvSpPr/>
          <p:nvPr/>
        </p:nvSpPr>
        <p:spPr>
          <a:xfrm>
            <a:off x="925513" y="2168525"/>
            <a:ext cx="404812" cy="288925"/>
          </a:xfrm>
          <a:prstGeom prst="parallelogram">
            <a:avLst>
              <a:gd name="adj" fmla="val 24980"/>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2</a:t>
            </a:r>
            <a:endParaRPr lang="en-IN" altLang="x-none" sz="1400" dirty="0">
              <a:latin typeface="Calibri" panose="020F0502020204030204" charset="0"/>
            </a:endParaRPr>
          </a:p>
        </p:txBody>
      </p:sp>
      <p:sp>
        <p:nvSpPr>
          <p:cNvPr id="81" name="Text Placeholder 2"/>
          <p:cNvSpPr txBox="1"/>
          <p:nvPr/>
        </p:nvSpPr>
        <p:spPr>
          <a:xfrm>
            <a:off x="1381125" y="2662238"/>
            <a:ext cx="3640138" cy="288925"/>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Existing System</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80" name="Text Placeholder 10"/>
          <p:cNvSpPr/>
          <p:nvPr/>
        </p:nvSpPr>
        <p:spPr>
          <a:xfrm>
            <a:off x="904875" y="2662238"/>
            <a:ext cx="403225" cy="288925"/>
          </a:xfrm>
          <a:prstGeom prst="parallelogram">
            <a:avLst>
              <a:gd name="adj" fmla="val 24882"/>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3</a:t>
            </a:r>
            <a:endParaRPr lang="en-IN" altLang="x-none" sz="1400" dirty="0">
              <a:latin typeface="Calibri" panose="020F0502020204030204" charset="0"/>
            </a:endParaRPr>
          </a:p>
        </p:txBody>
      </p:sp>
      <p:sp>
        <p:nvSpPr>
          <p:cNvPr id="85" name="Text Placeholder 2"/>
          <p:cNvSpPr txBox="1"/>
          <p:nvPr/>
        </p:nvSpPr>
        <p:spPr>
          <a:xfrm>
            <a:off x="1363663" y="3141663"/>
            <a:ext cx="3640138"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Proposed System/Detailed Description</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82" name="Text Placeholder 10"/>
          <p:cNvSpPr/>
          <p:nvPr/>
        </p:nvSpPr>
        <p:spPr>
          <a:xfrm>
            <a:off x="889000" y="3141663"/>
            <a:ext cx="403225" cy="287337"/>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4</a:t>
            </a:r>
            <a:endParaRPr lang="en-IN" altLang="x-none" sz="1400" dirty="0">
              <a:latin typeface="Calibri" panose="020F0502020204030204" charset="0"/>
            </a:endParaRPr>
          </a:p>
        </p:txBody>
      </p:sp>
      <p:sp>
        <p:nvSpPr>
          <p:cNvPr id="88" name="Text Placeholder 2"/>
          <p:cNvSpPr txBox="1"/>
          <p:nvPr/>
        </p:nvSpPr>
        <p:spPr>
          <a:xfrm>
            <a:off x="1363663" y="3635693"/>
            <a:ext cx="3640138" cy="288925"/>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Methodology</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84" name="Text Placeholder 10"/>
          <p:cNvSpPr/>
          <p:nvPr/>
        </p:nvSpPr>
        <p:spPr>
          <a:xfrm>
            <a:off x="889000" y="3635693"/>
            <a:ext cx="403225" cy="288925"/>
          </a:xfrm>
          <a:prstGeom prst="parallelogram">
            <a:avLst>
              <a:gd name="adj" fmla="val 24882"/>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5</a:t>
            </a:r>
            <a:endParaRPr lang="en-IN" altLang="x-none" sz="1400" dirty="0">
              <a:latin typeface="Calibri" panose="020F0502020204030204" charset="0"/>
            </a:endParaRPr>
          </a:p>
        </p:txBody>
      </p:sp>
      <p:sp>
        <p:nvSpPr>
          <p:cNvPr id="91" name="Text Placeholder 2"/>
          <p:cNvSpPr txBox="1"/>
          <p:nvPr/>
        </p:nvSpPr>
        <p:spPr>
          <a:xfrm>
            <a:off x="1352233" y="4131628"/>
            <a:ext cx="3640138"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Validation|Testing|Analysis</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86" name="Text Placeholder 10"/>
          <p:cNvSpPr/>
          <p:nvPr/>
        </p:nvSpPr>
        <p:spPr>
          <a:xfrm>
            <a:off x="904875" y="4131628"/>
            <a:ext cx="403225" cy="287337"/>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6</a:t>
            </a:r>
            <a:endParaRPr lang="en-IN" altLang="x-none" sz="1400" dirty="0">
              <a:latin typeface="Calibri" panose="020F0502020204030204" charset="0"/>
            </a:endParaRPr>
          </a:p>
        </p:txBody>
      </p:sp>
      <p:sp>
        <p:nvSpPr>
          <p:cNvPr id="93" name="Text Placeholder 2"/>
          <p:cNvSpPr txBox="1"/>
          <p:nvPr/>
        </p:nvSpPr>
        <p:spPr>
          <a:xfrm>
            <a:off x="1379538" y="4625975"/>
            <a:ext cx="3638550"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Cost and Benefits</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88" name="Text Placeholder 10"/>
          <p:cNvSpPr/>
          <p:nvPr/>
        </p:nvSpPr>
        <p:spPr>
          <a:xfrm>
            <a:off x="888683" y="4625975"/>
            <a:ext cx="403225" cy="287338"/>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7</a:t>
            </a:r>
            <a:endParaRPr lang="en-IN" altLang="x-none" sz="1400" dirty="0">
              <a:latin typeface="Calibri" panose="020F0502020204030204" charset="0"/>
            </a:endParaRPr>
          </a:p>
        </p:txBody>
      </p:sp>
      <p:sp>
        <p:nvSpPr>
          <p:cNvPr id="96" name="Footer Placeholder 95"/>
          <p:cNvSpPr txBox="1">
            <a:spLocks noGrp="1"/>
          </p:cNvSpPr>
          <p:nvPr>
            <p:ph type="ftr" sz="quarter" idx="11"/>
          </p:nvPr>
        </p:nvSpPr>
        <p:spPr>
          <a:noFill/>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Final Review,</a:t>
            </a:r>
            <a:r>
              <a:rPr kumimoji="0" lang="en-IN" altLang="en-US" sz="1200" b="0" i="0" u="none" strike="noStrike" kern="1200" cap="none" spc="0" normalizeH="0" baseline="0" noProof="0">
                <a:ln>
                  <a:noFill/>
                </a:ln>
                <a:solidFill>
                  <a:schemeClr val="tx1">
                    <a:tint val="75000"/>
                  </a:schemeClr>
                </a:solidFill>
                <a:effectLst/>
                <a:uLnTx/>
                <a:uFillTx/>
                <a:latin typeface="+mn-lt"/>
                <a:ea typeface="+mn-ea"/>
                <a:cs typeface="+mn-cs"/>
              </a:rPr>
              <a:t> </a:t>
            </a: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ECE 2002,J </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9" name="Text Placeholder 2"/>
          <p:cNvSpPr txBox="1"/>
          <p:nvPr/>
        </p:nvSpPr>
        <p:spPr>
          <a:xfrm>
            <a:off x="1363663" y="5103495"/>
            <a:ext cx="3638550"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Results</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20" name="Text Placeholder 2"/>
          <p:cNvSpPr txBox="1"/>
          <p:nvPr/>
        </p:nvSpPr>
        <p:spPr>
          <a:xfrm>
            <a:off x="1352233" y="5640070"/>
            <a:ext cx="3638550"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Conclusion</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93" name="Text Placeholder 10"/>
          <p:cNvSpPr/>
          <p:nvPr/>
        </p:nvSpPr>
        <p:spPr>
          <a:xfrm>
            <a:off x="904558" y="5121910"/>
            <a:ext cx="403225" cy="287338"/>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8</a:t>
            </a:r>
            <a:endParaRPr lang="en-IN" altLang="x-none" sz="1400" dirty="0">
              <a:latin typeface="Calibri" panose="020F0502020204030204" charset="0"/>
            </a:endParaRPr>
          </a:p>
        </p:txBody>
      </p:sp>
      <p:sp>
        <p:nvSpPr>
          <p:cNvPr id="3094" name="Text Placeholder 10"/>
          <p:cNvSpPr/>
          <p:nvPr/>
        </p:nvSpPr>
        <p:spPr>
          <a:xfrm>
            <a:off x="904558" y="5645785"/>
            <a:ext cx="403225" cy="287338"/>
          </a:xfrm>
          <a:prstGeom prst="parallelogram">
            <a:avLst>
              <a:gd name="adj" fmla="val 25019"/>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9</a:t>
            </a:r>
            <a:endParaRPr lang="en-IN" altLang="x-none" sz="1400" dirty="0">
              <a:latin typeface="Calibri" panose="020F0502020204030204" charset="0"/>
            </a:endParaRPr>
          </a:p>
        </p:txBody>
      </p:sp>
      <p:sp>
        <p:nvSpPr>
          <p:cNvPr id="24" name="Text Placeholder 2"/>
          <p:cNvSpPr txBox="1"/>
          <p:nvPr/>
        </p:nvSpPr>
        <p:spPr>
          <a:xfrm>
            <a:off x="1363663" y="6140450"/>
            <a:ext cx="3638550" cy="287338"/>
          </a:xfrm>
          <a:prstGeom prst="rect">
            <a:avLst/>
          </a:prstGeom>
          <a:solidFill>
            <a:schemeClr val="accent5"/>
          </a:solidFill>
        </p:spPr>
        <p:txBody>
          <a:bodyPr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rPr>
              <a:t>References</a:t>
            </a:r>
            <a:endParaRPr kumimoji="0" lang="en-IN" sz="1400" b="0" i="0" u="none" strike="noStrike" kern="1200" cap="none" spc="0" normalizeH="0" baseline="0" noProof="0" dirty="0">
              <a:ln w="0"/>
              <a:solidFill>
                <a:schemeClr val="tx1"/>
              </a:solidFill>
              <a:effectLst>
                <a:outerShdw blurRad="38100" dist="19050" dir="2700000" algn="tl" rotWithShape="0">
                  <a:schemeClr val="dk1">
                    <a:alpha val="40000"/>
                  </a:schemeClr>
                </a:outerShdw>
              </a:effectLst>
              <a:uLnTx/>
              <a:uFillTx/>
              <a:latin typeface="Times New Roman" panose="02020603050405020304" pitchFamily="18" charset="0"/>
              <a:ea typeface="+mn-ea"/>
              <a:cs typeface="Times New Roman" panose="02020603050405020304" pitchFamily="18" charset="0"/>
            </a:endParaRPr>
          </a:p>
        </p:txBody>
      </p:sp>
      <p:sp>
        <p:nvSpPr>
          <p:cNvPr id="3096" name="Text Placeholder 10"/>
          <p:cNvSpPr/>
          <p:nvPr/>
        </p:nvSpPr>
        <p:spPr>
          <a:xfrm>
            <a:off x="809625" y="6169660"/>
            <a:ext cx="519113" cy="261938"/>
          </a:xfrm>
          <a:prstGeom prst="parallelogram">
            <a:avLst>
              <a:gd name="adj" fmla="val 25020"/>
            </a:avLst>
          </a:prstGeom>
          <a:solidFill>
            <a:srgbClr val="C00000"/>
          </a:solidFill>
          <a:ln w="9525">
            <a:noFill/>
          </a:ln>
        </p:spPr>
        <p:txBody>
          <a:bodyPr/>
          <a:lstStyle/>
          <a:p>
            <a:pPr>
              <a:lnSpc>
                <a:spcPct val="90000"/>
              </a:lnSpc>
              <a:spcBef>
                <a:spcPts val="1000"/>
              </a:spcBef>
            </a:pPr>
            <a:r>
              <a:rPr lang="en-IN" altLang="x-none" sz="1400" dirty="0">
                <a:latin typeface="Calibri" panose="020F0502020204030204" charset="0"/>
              </a:rPr>
              <a:t>10</a:t>
            </a:r>
            <a:endParaRPr lang="en-IN" altLang="x-none" sz="1400" dirty="0">
              <a:latin typeface="Calibri" panose="020F050202020403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508125"/>
          </a:xfrm>
        </p:spPr>
        <p:txBody>
          <a:bodyPr>
            <a:normAutofit/>
          </a:bodyPr>
          <a:lstStyle/>
          <a:p>
            <a:r>
              <a:rPr lang="en-US" sz="2800" b="1" u="sng" noProof="0" dirty="0">
                <a:ln w="0"/>
                <a:effectLst/>
                <a:uLnTx/>
                <a:uFillTx/>
                <a:latin typeface="Times New Roman" panose="02020603050405020304" pitchFamily="18" charset="0"/>
                <a:ea typeface="+mn-ea"/>
                <a:cs typeface="Times New Roman" panose="02020603050405020304" pitchFamily="18" charset="0"/>
                <a:sym typeface="+mn-ea"/>
              </a:rPr>
              <a:t>Objective</a:t>
            </a:r>
            <a:br>
              <a:rPr lang="en-US" u="sng"/>
            </a:br>
            <a:endParaRPr lang="en-US"/>
          </a:p>
        </p:txBody>
      </p:sp>
      <p:sp>
        <p:nvSpPr>
          <p:cNvPr id="3" name="Content Placeholder 2"/>
          <p:cNvSpPr>
            <a:spLocks noGrp="1"/>
          </p:cNvSpPr>
          <p:nvPr>
            <p:ph idx="1"/>
          </p:nvPr>
        </p:nvSpPr>
        <p:spPr>
          <a:xfrm>
            <a:off x="838200" y="1152525"/>
            <a:ext cx="10515600" cy="5024755"/>
          </a:xfrm>
        </p:spPr>
        <p:txBody>
          <a:bodyPr/>
          <a:lstStyle/>
          <a:p>
            <a:r>
              <a:rPr lang="en-IN" altLang="en-US" sz="1800" dirty="0">
                <a:latin typeface="Times New Roman" panose="02020603050405020304" pitchFamily="18" charset="0"/>
                <a:cs typeface="Times New Roman" panose="02020603050405020304" pitchFamily="18" charset="0"/>
                <a:sym typeface="+mn-ea"/>
              </a:rPr>
              <a:t>To Build a Litter Bin which is capable of being opened and closed by detecting the position of trash to be disposed and can also be moved at will using simple smartphone or a IR Transmitter</a:t>
            </a:r>
            <a:endParaRPr lang="en-US" sz="1800" dirty="0">
              <a:latin typeface="Times New Roman" panose="02020603050405020304" pitchFamily="18" charset="0"/>
              <a:cs typeface="Times New Roman" panose="02020603050405020304" pitchFamily="18" charset="0"/>
            </a:endParaRPr>
          </a:p>
          <a:p>
            <a:pPr marL="0" indent="0">
              <a:buNone/>
            </a:pPr>
            <a:r>
              <a:rPr lang="en-IN" altLang="en-US" b="1" u="sng" dirty="0">
                <a:latin typeface="Times New Roman" panose="02020603050405020304" pitchFamily="18" charset="0"/>
                <a:cs typeface="Times New Roman" panose="02020603050405020304" pitchFamily="18" charset="0"/>
                <a:sym typeface="+mn-ea"/>
              </a:rPr>
              <a:t>Concept / Scope of Solution</a:t>
            </a:r>
            <a:endParaRPr lang="en-US"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sym typeface="+mn-ea"/>
              </a:rPr>
              <a:t>The idea is to build a upgraded version of the traditional dustbins found in average person’s house . This version of dustbin makes use of modern day electronics gadgets which includes sonar sensors, Receiver Transmitter Circuits etc.</a:t>
            </a:r>
            <a:endParaRPr lang="en-IN" altLang="en-US" sz="1800" dirty="0">
              <a:latin typeface="Times New Roman" panose="02020603050405020304" pitchFamily="18" charset="0"/>
              <a:cs typeface="Times New Roman" panose="02020603050405020304" pitchFamily="18" charset="0"/>
              <a:sym typeface="+mn-ea"/>
            </a:endParaRPr>
          </a:p>
          <a:p>
            <a:r>
              <a:rPr lang="en-IN" altLang="en-US" sz="1800" dirty="0">
                <a:latin typeface="Times New Roman" panose="02020603050405020304" pitchFamily="18" charset="0"/>
                <a:cs typeface="Times New Roman" panose="02020603050405020304" pitchFamily="18" charset="0"/>
              </a:rPr>
              <a:t>Dustbin can be moved either using IR Remote or a Smartphone which consists of an IR Sensor inside it.</a:t>
            </a:r>
            <a:endParaRPr lang="en-IN" altLang="en-US" sz="1800"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sym typeface="+mn-ea"/>
              </a:rPr>
              <a:t>Smart Litter Bin doesn’t consume much DC voltage supply and has a very good life span which makes it a very viable solution to implement in major Littered areas</a:t>
            </a:r>
            <a:endParaRPr lang="en-IN" altLang="en-US" sz="1800" dirty="0">
              <a:latin typeface="Times New Roman" panose="02020603050405020304" pitchFamily="18" charset="0"/>
              <a:cs typeface="Times New Roman" panose="02020603050405020304" pitchFamily="18" charset="0"/>
            </a:endParaRPr>
          </a:p>
          <a:p>
            <a:pPr marL="0" indent="0">
              <a:buNone/>
            </a:pPr>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445" y="494030"/>
            <a:ext cx="10460355" cy="1196975"/>
          </a:xfrm>
        </p:spPr>
        <p:txBody>
          <a:bodyPr/>
          <a:lstStyle/>
          <a:p>
            <a:r>
              <a:rPr lang="en-IN" altLang="en-US" sz="2800" b="1" u="sng">
                <a:latin typeface="Times New Roman" panose="02020603050405020304" pitchFamily="18" charset="0"/>
                <a:cs typeface="Times New Roman" panose="02020603050405020304" pitchFamily="18" charset="0"/>
              </a:rPr>
              <a:t>Existing System</a:t>
            </a:r>
            <a:endParaRPr lang="en-IN" altLang="en-US" sz="2800" b="1" u="sng">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93445" y="1457960"/>
            <a:ext cx="10460355" cy="4710430"/>
          </a:xfrm>
        </p:spPr>
        <p:txBody>
          <a:bodyPr>
            <a:normAutofit/>
          </a:bodyPr>
          <a:lstStyle/>
          <a:p>
            <a:r>
              <a:rPr lang="en-US" sz="1800" dirty="0">
                <a:latin typeface="Times New Roman" panose="02020603050405020304" pitchFamily="18" charset="0"/>
                <a:cs typeface="Times New Roman" panose="02020603050405020304" pitchFamily="18" charset="0"/>
                <a:sym typeface="+mn-ea"/>
              </a:rPr>
              <a:t>At Present, Most of the Dust Bins present in Chennai are not automated and they require to be manually opened and closed.</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sym typeface="+mn-ea"/>
              </a:rPr>
              <a:t>This is not consistent with COVID 19 Measures as they require contact with the Bins and can potentially spread of the virus.</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sym typeface="+mn-ea"/>
              </a:rPr>
              <a:t>So a Contact-less Dust Bin is the need of the hour</a:t>
            </a:r>
            <a:endParaRPr lang="en-US" sz="1800" dirty="0">
              <a:latin typeface="Times New Roman" panose="02020603050405020304" pitchFamily="18" charset="0"/>
              <a:cs typeface="Times New Roman" panose="02020603050405020304" pitchFamily="18" charset="0"/>
            </a:endParaRPr>
          </a:p>
          <a:p>
            <a:pPr marL="0" indent="0">
              <a:buNone/>
            </a:pPr>
            <a:r>
              <a:rPr lang="en-US" b="1" u="sng" dirty="0">
                <a:effectLst/>
                <a:latin typeface="Times New Roman" panose="02020603050405020304" pitchFamily="18" charset="0"/>
                <a:cs typeface="Times New Roman" panose="02020603050405020304" pitchFamily="18" charset="0"/>
                <a:sym typeface="+mn-ea"/>
              </a:rPr>
              <a:t>Proposed System</a:t>
            </a:r>
            <a:endParaRPr lang="en-US" b="1" u="sng" dirty="0">
              <a:effectLst/>
              <a:latin typeface="Times New Roman" panose="02020603050405020304" pitchFamily="18" charset="0"/>
              <a:cs typeface="Times New Roman" panose="02020603050405020304" pitchFamily="18" charset="0"/>
              <a:sym typeface="+mn-ea"/>
            </a:endParaRPr>
          </a:p>
          <a:p>
            <a:r>
              <a:rPr lang="en-US" sz="1800" dirty="0">
                <a:latin typeface="Times New Roman" panose="02020603050405020304" pitchFamily="18" charset="0"/>
                <a:cs typeface="Times New Roman" panose="02020603050405020304" pitchFamily="18" charset="0"/>
                <a:sym typeface="+mn-ea"/>
              </a:rPr>
              <a:t>In the proposed System, Dust Bin is automated by the use of Ultrasonic sensors which facilitates the automatic opening and closing of lids and we aim to monitor various parameters of the Dust bin</a:t>
            </a:r>
            <a:endParaRPr lang="en-US" sz="1800" dirty="0">
              <a:latin typeface="Times New Roman" panose="02020603050405020304" pitchFamily="18" charset="0"/>
              <a:cs typeface="Times New Roman" panose="02020603050405020304" pitchFamily="18" charset="0"/>
              <a:sym typeface="+mn-ea"/>
            </a:endParaRPr>
          </a:p>
          <a:p>
            <a:r>
              <a:rPr lang="en-IN" altLang="en-US" sz="1800" dirty="0">
                <a:latin typeface="Times New Roman" panose="02020603050405020304" pitchFamily="18" charset="0"/>
                <a:cs typeface="Times New Roman" panose="02020603050405020304" pitchFamily="18" charset="0"/>
                <a:sym typeface="+mn-ea"/>
              </a:rPr>
              <a:t>We plan to include a IR module to receive and transmit signals between two devices to move the Dust bin in any angle possible in a short distance range</a:t>
            </a:r>
            <a:endParaRPr lang="en-IN" altLang="en-US" sz="1800" dirty="0">
              <a:latin typeface="Times New Roman" panose="02020603050405020304" pitchFamily="18" charset="0"/>
              <a:cs typeface="Times New Roman" panose="02020603050405020304" pitchFamily="18" charset="0"/>
              <a:sym typeface="+mn-ea"/>
            </a:endParaRPr>
          </a:p>
          <a:p>
            <a:r>
              <a:rPr lang="en-IN" altLang="en-US" sz="1800" dirty="0">
                <a:latin typeface="Times New Roman" panose="02020603050405020304" pitchFamily="18" charset="0"/>
                <a:cs typeface="Times New Roman" panose="02020603050405020304" pitchFamily="18" charset="0"/>
                <a:sym typeface="+mn-ea"/>
              </a:rPr>
              <a:t>Both opening and closing of the lid of the Dust bin and moving the Dust bin between two different points is facilitated by using two </a:t>
            </a:r>
            <a:r>
              <a:rPr lang="en-IN" altLang="en-US" sz="1800" dirty="0" err="1">
                <a:latin typeface="Times New Roman" panose="02020603050405020304" pitchFamily="18" charset="0"/>
                <a:cs typeface="Times New Roman" panose="02020603050405020304" pitchFamily="18" charset="0"/>
                <a:sym typeface="+mn-ea"/>
              </a:rPr>
              <a:t>seperate</a:t>
            </a:r>
            <a:r>
              <a:rPr lang="en-IN" altLang="en-US" sz="1800" dirty="0">
                <a:latin typeface="Times New Roman" panose="02020603050405020304" pitchFamily="18" charset="0"/>
                <a:cs typeface="Times New Roman" panose="02020603050405020304" pitchFamily="18" charset="0"/>
                <a:sym typeface="+mn-ea"/>
              </a:rPr>
              <a:t> microcontrollers each serving the purpose individually </a:t>
            </a:r>
            <a:endParaRPr lang="en-IN" altLang="en-US" sz="1800" dirty="0">
              <a:latin typeface="Times New Roman" panose="02020603050405020304" pitchFamily="18" charset="0"/>
              <a:cs typeface="Times New Roman" panose="02020603050405020304" pitchFamily="18" charset="0"/>
              <a:sym typeface="+mn-ea"/>
            </a:endParaRPr>
          </a:p>
          <a:p>
            <a:pPr marL="0" indent="0">
              <a:buNone/>
            </a:pPr>
            <a:endParaRPr lang="en-IN" altLang="en-US" sz="1800" b="1" dirty="0">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altLang="en-US" sz="3110" u="sng">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Methodology</a:t>
            </a:r>
            <a:br>
              <a:rPr lang="en-US" u="sng">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endParaRPr lang="en-US"/>
          </a:p>
        </p:txBody>
      </p:sp>
      <p:sp>
        <p:nvSpPr>
          <p:cNvPr id="3" name="Content Placeholder 2"/>
          <p:cNvSpPr>
            <a:spLocks noGrp="1"/>
          </p:cNvSpPr>
          <p:nvPr>
            <p:ph sz="half" idx="1"/>
          </p:nvPr>
        </p:nvSpPr>
        <p:spPr>
          <a:xfrm>
            <a:off x="838200" y="1051560"/>
            <a:ext cx="5664835" cy="5125720"/>
          </a:xfrm>
        </p:spPr>
        <p:txBody>
          <a:bodyPr>
            <a:normAutofit fontScale="25000"/>
          </a:bodyPr>
          <a:lstStyle/>
          <a:p>
            <a:pPr marL="0" indent="0">
              <a:buNone/>
            </a:pPr>
            <a:endParaRPr lang="en-IN" altLang="en-US" sz="1800" b="1" u="sng" dirty="0">
              <a:latin typeface="Times New Roman" panose="02020603050405020304" pitchFamily="18" charset="0"/>
              <a:cs typeface="Times New Roman" panose="02020603050405020304" pitchFamily="18" charset="0"/>
            </a:endParaRPr>
          </a:p>
          <a:p>
            <a:pPr marL="0" indent="0">
              <a:buNone/>
            </a:pPr>
            <a:r>
              <a:rPr lang="en-IN" altLang="en-US" sz="7200" b="1" u="sng" dirty="0">
                <a:latin typeface="Times New Roman" panose="02020603050405020304" pitchFamily="18" charset="0"/>
                <a:cs typeface="Times New Roman" panose="02020603050405020304" pitchFamily="18" charset="0"/>
              </a:rPr>
              <a:t>Part - 1</a:t>
            </a:r>
            <a:r>
              <a:rPr lang="en-IN" altLang="en-US" sz="7200" b="1" dirty="0">
                <a:latin typeface="Times New Roman" panose="02020603050405020304" pitchFamily="18" charset="0"/>
                <a:cs typeface="Times New Roman" panose="02020603050405020304" pitchFamily="18" charset="0"/>
              </a:rPr>
              <a:t> : Building a Contactless Dust bin</a:t>
            </a:r>
            <a:endParaRPr lang="en-IN" altLang="en-US" sz="7200" b="1" dirty="0">
              <a:latin typeface="Times New Roman" panose="02020603050405020304" pitchFamily="18" charset="0"/>
              <a:cs typeface="Times New Roman" panose="02020603050405020304" pitchFamily="18" charset="0"/>
            </a:endParaRPr>
          </a:p>
          <a:p>
            <a:r>
              <a:rPr lang="en-US" altLang="en-IN" sz="7200" dirty="0">
                <a:latin typeface="Times New Roman" panose="02020603050405020304" pitchFamily="18" charset="0"/>
                <a:cs typeface="Times New Roman" panose="02020603050405020304" pitchFamily="18" charset="0"/>
              </a:rPr>
              <a:t>Firstly, We would be needing a microcontroller which would act the as the brain of the system. We are using Arduino UNO Microcontroller</a:t>
            </a:r>
            <a:r>
              <a:rPr lang="en-IN" altLang="en-US" sz="7200" dirty="0">
                <a:latin typeface="Times New Roman" panose="02020603050405020304" pitchFamily="18" charset="0"/>
                <a:cs typeface="Times New Roman" panose="02020603050405020304" pitchFamily="18" charset="0"/>
              </a:rPr>
              <a:t> for the purpose</a:t>
            </a:r>
            <a:endParaRPr lang="en-US" altLang="en-IN" sz="7200" dirty="0">
              <a:latin typeface="Times New Roman" panose="02020603050405020304" pitchFamily="18" charset="0"/>
              <a:cs typeface="Times New Roman" panose="02020603050405020304" pitchFamily="18" charset="0"/>
            </a:endParaRPr>
          </a:p>
          <a:p>
            <a:r>
              <a:rPr lang="en-US" altLang="en-IN" sz="7200" dirty="0" err="1">
                <a:latin typeface="Times New Roman" panose="02020603050405020304" pitchFamily="18" charset="0"/>
                <a:cs typeface="Times New Roman" panose="02020603050405020304" pitchFamily="18" charset="0"/>
              </a:rPr>
              <a:t>Nextly</a:t>
            </a:r>
            <a:r>
              <a:rPr lang="en-US" altLang="en-IN" sz="7200" dirty="0">
                <a:latin typeface="Times New Roman" panose="02020603050405020304" pitchFamily="18" charset="0"/>
                <a:cs typeface="Times New Roman" panose="02020603050405020304" pitchFamily="18" charset="0"/>
              </a:rPr>
              <a:t>, We would be incorporating the concept of contactless Dust Bin by using ultrasonic sensor and a Servo Motor with DC Power supply</a:t>
            </a:r>
            <a:endParaRPr lang="en-US" altLang="en-IN" sz="7200" dirty="0">
              <a:latin typeface="Times New Roman" panose="02020603050405020304" pitchFamily="18" charset="0"/>
              <a:cs typeface="Times New Roman" panose="02020603050405020304" pitchFamily="18" charset="0"/>
            </a:endParaRPr>
          </a:p>
          <a:p>
            <a:r>
              <a:rPr lang="en-US" altLang="en-IN" sz="7200" dirty="0">
                <a:latin typeface="Times New Roman" panose="02020603050405020304" pitchFamily="18" charset="0"/>
                <a:cs typeface="Times New Roman" panose="02020603050405020304" pitchFamily="18" charset="0"/>
              </a:rPr>
              <a:t>As soon as the object is in the range of detection of Ultrasonic sensor , a signal is sent to the microcontroller where a decision made according to the programming logic to rotate the servo motor by angle of 150 degrees.</a:t>
            </a:r>
            <a:endParaRPr lang="en-US" altLang="en-IN" sz="7200" dirty="0">
              <a:latin typeface="Times New Roman" panose="02020603050405020304" pitchFamily="18" charset="0"/>
              <a:cs typeface="Times New Roman" panose="02020603050405020304" pitchFamily="18" charset="0"/>
            </a:endParaRPr>
          </a:p>
          <a:p>
            <a:r>
              <a:rPr lang="en-US" altLang="en-IN" sz="7200" dirty="0">
                <a:latin typeface="Times New Roman" panose="02020603050405020304" pitchFamily="18" charset="0"/>
                <a:cs typeface="Times New Roman" panose="02020603050405020304" pitchFamily="18" charset="0"/>
              </a:rPr>
              <a:t>If the object is out of range of detection of Ultrasonic sensor or no object is placed, Then accordingly the servo motor is taken back to it’s initial position and the lid of the Dust bin is closed</a:t>
            </a:r>
            <a:endParaRPr lang="en-IN" altLang="en-IN" sz="7200" dirty="0">
              <a:latin typeface="Times New Roman" panose="02020603050405020304" pitchFamily="18" charset="0"/>
              <a:cs typeface="Times New Roman" panose="02020603050405020304" pitchFamily="18" charset="0"/>
            </a:endParaRPr>
          </a:p>
          <a:p>
            <a:endParaRPr lang="en-US" altLang="en-IN" sz="6000" dirty="0">
              <a:latin typeface="Times New Roman" panose="02020603050405020304" pitchFamily="18" charset="0"/>
              <a:cs typeface="Times New Roman" panose="02020603050405020304" pitchFamily="18" charset="0"/>
            </a:endParaRPr>
          </a:p>
          <a:p>
            <a:endParaRPr lang="en-IN" altLang="en-US" sz="1800" b="1" dirty="0">
              <a:latin typeface="Times New Roman" panose="02020603050405020304" pitchFamily="18" charset="0"/>
              <a:cs typeface="Times New Roman" panose="02020603050405020304" pitchFamily="18" charset="0"/>
            </a:endParaRPr>
          </a:p>
          <a:p>
            <a:endParaRPr lang="en-IN" altLang="en-US" sz="1800" b="1" dirty="0">
              <a:latin typeface="Times New Roman" panose="02020603050405020304" pitchFamily="18" charset="0"/>
              <a:cs typeface="Times New Roman" panose="02020603050405020304" pitchFamily="18" charset="0"/>
            </a:endParaRPr>
          </a:p>
          <a:p>
            <a:endParaRPr lang="en-IN" altLang="en-US" sz="1800" b="1" dirty="0">
              <a:latin typeface="Times New Roman" panose="02020603050405020304" pitchFamily="18" charset="0"/>
              <a:cs typeface="Times New Roman" panose="02020603050405020304" pitchFamily="18" charset="0"/>
            </a:endParaRPr>
          </a:p>
          <a:p>
            <a:endParaRPr lang="en-IN" altLang="en-US" sz="1800" b="1" dirty="0">
              <a:latin typeface="Times New Roman" panose="02020603050405020304" pitchFamily="18" charset="0"/>
              <a:cs typeface="Times New Roman" panose="02020603050405020304" pitchFamily="18" charset="0"/>
            </a:endParaRPr>
          </a:p>
          <a:p>
            <a:endParaRPr lang="en-IN" altLang="en-US" sz="1800" b="1" dirty="0">
              <a:latin typeface="Times New Roman" panose="02020603050405020304" pitchFamily="18" charset="0"/>
              <a:cs typeface="Times New Roman" panose="02020603050405020304" pitchFamily="18" charset="0"/>
            </a:endParaRPr>
          </a:p>
          <a:p>
            <a:pPr marL="0" indent="0">
              <a:buNone/>
            </a:pPr>
            <a:r>
              <a:rPr lang="en-IN" altLang="en-US" sz="1800" b="1" dirty="0">
                <a:latin typeface="Times New Roman" panose="02020603050405020304" pitchFamily="18" charset="0"/>
                <a:cs typeface="Times New Roman" panose="02020603050405020304" pitchFamily="18" charset="0"/>
              </a:rPr>
              <a:t>               </a:t>
            </a:r>
            <a:r>
              <a:rPr lang="en-IN" altLang="en-US" sz="6000" b="1" dirty="0">
                <a:latin typeface="Times New Roman" panose="02020603050405020304" pitchFamily="18" charset="0"/>
                <a:cs typeface="Times New Roman" panose="02020603050405020304" pitchFamily="18" charset="0"/>
              </a:rPr>
              <a:t>     </a:t>
            </a:r>
            <a:r>
              <a:rPr lang="en-IN" altLang="en-US" sz="6000" b="1" dirty="0">
                <a:solidFill>
                  <a:schemeClr val="accent3"/>
                </a:solidFill>
                <a:latin typeface="Times New Roman" panose="02020603050405020304" pitchFamily="18" charset="0"/>
                <a:cs typeface="Times New Roman" panose="02020603050405020304" pitchFamily="18" charset="0"/>
              </a:rPr>
              <a:t>                                                                                                                                                </a:t>
            </a:r>
            <a:endParaRPr lang="en-IN" altLang="en-US" sz="6000" b="1" dirty="0">
              <a:solidFill>
                <a:schemeClr val="accent3"/>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stretch>
            <a:fillRect/>
          </a:stretch>
        </p:blipFill>
        <p:spPr>
          <a:xfrm>
            <a:off x="10156825" y="3839845"/>
            <a:ext cx="1645920" cy="1306195"/>
          </a:xfrm>
          <a:prstGeom prst="rect">
            <a:avLst/>
          </a:prstGeom>
        </p:spPr>
      </p:pic>
      <p:pic>
        <p:nvPicPr>
          <p:cNvPr id="5" name="Picture 4"/>
          <p:cNvPicPr>
            <a:picLocks noChangeAspect="1"/>
          </p:cNvPicPr>
          <p:nvPr/>
        </p:nvPicPr>
        <p:blipFill>
          <a:blip r:embed="rId2"/>
          <a:stretch>
            <a:fillRect/>
          </a:stretch>
        </p:blipFill>
        <p:spPr>
          <a:xfrm>
            <a:off x="7109460" y="3839845"/>
            <a:ext cx="2091055" cy="1395730"/>
          </a:xfrm>
          <a:prstGeom prst="rect">
            <a:avLst/>
          </a:prstGeom>
        </p:spPr>
      </p:pic>
      <p:pic>
        <p:nvPicPr>
          <p:cNvPr id="6" name="Content Placeholder 3"/>
          <p:cNvPicPr>
            <a:picLocks noChangeAspect="1"/>
          </p:cNvPicPr>
          <p:nvPr>
            <p:ph sz="half" idx="2"/>
          </p:nvPr>
        </p:nvPicPr>
        <p:blipFill>
          <a:blip r:embed="rId3"/>
          <a:stretch>
            <a:fillRect/>
          </a:stretch>
        </p:blipFill>
        <p:spPr>
          <a:xfrm>
            <a:off x="6318885" y="365125"/>
            <a:ext cx="5873115" cy="2964815"/>
          </a:xfrm>
          <a:prstGeom prst="rect">
            <a:avLst/>
          </a:prstGeom>
          <a:noFill/>
          <a:ln w="9525">
            <a:noFill/>
          </a:ln>
        </p:spPr>
      </p:pic>
      <p:sp>
        <p:nvSpPr>
          <p:cNvPr id="7" name="Text Box 6"/>
          <p:cNvSpPr txBox="1"/>
          <p:nvPr/>
        </p:nvSpPr>
        <p:spPr>
          <a:xfrm>
            <a:off x="9981565" y="5235575"/>
            <a:ext cx="1931035" cy="368300"/>
          </a:xfrm>
          <a:prstGeom prst="rect">
            <a:avLst/>
          </a:prstGeom>
          <a:noFill/>
        </p:spPr>
        <p:txBody>
          <a:bodyPr wrap="square" rtlCol="0" anchor="t">
            <a:spAutoFit/>
          </a:bodyPr>
          <a:p>
            <a:r>
              <a:rPr lang="en-IN" altLang="en-US" b="1" dirty="0">
                <a:latin typeface="Times New Roman" panose="02020603050405020304" pitchFamily="18" charset="0"/>
                <a:cs typeface="Times New Roman" panose="02020603050405020304" pitchFamily="18" charset="0"/>
                <a:sym typeface="+mn-ea"/>
              </a:rPr>
              <a:t>    </a:t>
            </a:r>
            <a:r>
              <a:rPr lang="en-IN" altLang="en-US" b="1" dirty="0">
                <a:solidFill>
                  <a:schemeClr val="accent3"/>
                </a:solidFill>
                <a:latin typeface="Times New Roman" panose="02020603050405020304" pitchFamily="18" charset="0"/>
                <a:cs typeface="Times New Roman" panose="02020603050405020304" pitchFamily="18" charset="0"/>
                <a:sym typeface="+mn-ea"/>
              </a:rPr>
              <a:t>Servo Motor     </a:t>
            </a:r>
            <a:endParaRPr lang="en-US"/>
          </a:p>
        </p:txBody>
      </p:sp>
      <p:sp>
        <p:nvSpPr>
          <p:cNvPr id="8" name="Text Box 7"/>
          <p:cNvSpPr txBox="1"/>
          <p:nvPr/>
        </p:nvSpPr>
        <p:spPr>
          <a:xfrm>
            <a:off x="7284085" y="5235575"/>
            <a:ext cx="1916430" cy="368300"/>
          </a:xfrm>
          <a:prstGeom prst="rect">
            <a:avLst/>
          </a:prstGeom>
          <a:noFill/>
        </p:spPr>
        <p:txBody>
          <a:bodyPr wrap="none" rtlCol="0" anchor="t">
            <a:spAutoFit/>
          </a:bodyPr>
          <a:p>
            <a:pPr marL="0" indent="0">
              <a:buNone/>
            </a:pPr>
            <a:r>
              <a:rPr lang="en-IN" altLang="en-US" b="1" dirty="0">
                <a:solidFill>
                  <a:schemeClr val="accent3"/>
                </a:solidFill>
                <a:latin typeface="Times New Roman" panose="02020603050405020304" pitchFamily="18" charset="0"/>
                <a:cs typeface="Times New Roman" panose="02020603050405020304" pitchFamily="18" charset="0"/>
                <a:sym typeface="+mn-ea"/>
              </a:rPr>
              <a:t>Ultrasonic Sensor</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99770" y="78105"/>
            <a:ext cx="6102350" cy="6319520"/>
          </a:xfrm>
        </p:spPr>
        <p:txBody>
          <a:bodyPr>
            <a:normAutofit/>
          </a:bodyPr>
          <a:lstStyle/>
          <a:p>
            <a:pPr marL="0" indent="0">
              <a:buNone/>
            </a:pPr>
            <a:r>
              <a:rPr lang="en-IN" altLang="en-US" sz="1800" b="1" u="sng" dirty="0">
                <a:latin typeface="Times New Roman" panose="02020603050405020304" pitchFamily="18" charset="0"/>
                <a:cs typeface="Times New Roman" panose="02020603050405020304" pitchFamily="18" charset="0"/>
              </a:rPr>
              <a:t>Part - 2 :</a:t>
            </a:r>
            <a:r>
              <a:rPr lang="en-IN" altLang="en-US" sz="1800" b="1" dirty="0">
                <a:latin typeface="Times New Roman" panose="02020603050405020304" pitchFamily="18" charset="0"/>
                <a:cs typeface="Times New Roman" panose="02020603050405020304" pitchFamily="18" charset="0"/>
              </a:rPr>
              <a:t> Building a RC controlled Dust Bin</a:t>
            </a:r>
            <a:endParaRPr lang="en-IN" altLang="en-US" sz="1800" b="1"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In order to configure the buttons of the IR Transmitter to the direction of movement of car, We need to do it internally using Hex Code generated by each buttons of the IR Transmitter.</a:t>
            </a:r>
            <a:endParaRPr lang="en-IN" altLang="en-US" sz="1800"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After receiving the IR Signals from the Remote,The Demodulated Signals are sent to the microcontroller and it decodes it to identify the button being pressed.This data is then fed into the microcontroller where decision is made in accordance to the programming logic written by the user involving the direction and orientation of movement of car</a:t>
            </a:r>
            <a:r>
              <a:rPr lang="en-IN" altLang="en-US" sz="1800" dirty="0">
                <a:latin typeface="Times New Roman" panose="02020603050405020304" pitchFamily="18" charset="0"/>
                <a:cs typeface="Times New Roman" panose="02020603050405020304" pitchFamily="18" charset="0"/>
                <a:sym typeface="+mn-ea"/>
              </a:rPr>
              <a:t>. </a:t>
            </a:r>
            <a:endParaRPr lang="en-IN" altLang="en-US" sz="1800"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The signal is then sent into the Motor Driver(L298N) where each side of the car are controlled seperately. The two motors of one side are connected commonly to input 1 and 2 of Motor A and other 2 motors of one side are connected commonly to input 1 and input 2 of Motor B.The input to the Motor driver is sent by the microcontroller which in turn depends on the Buttons pressed on the IR Transmitter. Thus controlling the orientation of the car.</a:t>
            </a:r>
            <a:endParaRPr lang="en-IN" altLang="en-US" sz="1800" dirty="0">
              <a:latin typeface="Times New Roman" panose="02020603050405020304" pitchFamily="18" charset="0"/>
              <a:cs typeface="Times New Roman" panose="02020603050405020304" pitchFamily="18" charset="0"/>
            </a:endParaRPr>
          </a:p>
          <a:p>
            <a:endParaRPr lang="en-IN" altLang="en-US" sz="1800" dirty="0">
              <a:latin typeface="Times New Roman" panose="02020603050405020304" pitchFamily="18" charset="0"/>
              <a:cs typeface="Times New Roman" panose="02020603050405020304" pitchFamily="18" charset="0"/>
            </a:endParaRPr>
          </a:p>
        </p:txBody>
      </p:sp>
      <p:pic>
        <p:nvPicPr>
          <p:cNvPr id="16" name="Picture 15"/>
          <p:cNvPicPr>
            <a:picLocks noChangeAspect="1"/>
          </p:cNvPicPr>
          <p:nvPr/>
        </p:nvPicPr>
        <p:blipFill>
          <a:blip r:embed="rId1"/>
          <a:stretch>
            <a:fillRect/>
          </a:stretch>
        </p:blipFill>
        <p:spPr>
          <a:xfrm>
            <a:off x="8830310" y="6030595"/>
            <a:ext cx="1440180" cy="274320"/>
          </a:xfrm>
          <a:prstGeom prst="rect">
            <a:avLst/>
          </a:prstGeom>
        </p:spPr>
      </p:pic>
      <p:pic>
        <p:nvPicPr>
          <p:cNvPr id="14" name="Picture 1"/>
          <p:cNvPicPr>
            <a:picLocks noChangeAspect="1"/>
          </p:cNvPicPr>
          <p:nvPr/>
        </p:nvPicPr>
        <p:blipFill>
          <a:blip r:embed="rId2"/>
          <a:stretch>
            <a:fillRect/>
          </a:stretch>
        </p:blipFill>
        <p:spPr>
          <a:xfrm>
            <a:off x="8065770" y="4056380"/>
            <a:ext cx="2969260" cy="1974215"/>
          </a:xfrm>
          <a:prstGeom prst="rect">
            <a:avLst/>
          </a:prstGeom>
          <a:noFill/>
          <a:ln>
            <a:noFill/>
          </a:ln>
        </p:spPr>
      </p:pic>
      <p:pic>
        <p:nvPicPr>
          <p:cNvPr id="18" name="Picture 1"/>
          <p:cNvPicPr>
            <a:picLocks noChangeAspect="1"/>
          </p:cNvPicPr>
          <p:nvPr>
            <p:ph sz="half" idx="2"/>
          </p:nvPr>
        </p:nvPicPr>
        <p:blipFill>
          <a:blip r:embed="rId3"/>
          <a:stretch>
            <a:fillRect/>
          </a:stretch>
        </p:blipFill>
        <p:spPr>
          <a:xfrm>
            <a:off x="6802120" y="602615"/>
            <a:ext cx="5181600" cy="2750820"/>
          </a:xfrm>
          <a:prstGeom prst="rect">
            <a:avLst/>
          </a:prstGeom>
          <a:noFill/>
          <a:ln>
            <a:noFill/>
          </a:ln>
        </p:spPr>
      </p:pic>
      <p:pic>
        <p:nvPicPr>
          <p:cNvPr id="20" name="Picture 2"/>
          <p:cNvPicPr>
            <a:picLocks noChangeAspect="1"/>
          </p:cNvPicPr>
          <p:nvPr/>
        </p:nvPicPr>
        <p:blipFill>
          <a:blip r:embed="rId4"/>
          <a:stretch>
            <a:fillRect/>
          </a:stretch>
        </p:blipFill>
        <p:spPr>
          <a:xfrm>
            <a:off x="2418080" y="5264785"/>
            <a:ext cx="1580515" cy="1289685"/>
          </a:xfrm>
          <a:prstGeom prst="rect">
            <a:avLst/>
          </a:prstGeom>
          <a:noFill/>
          <a:ln>
            <a:noFill/>
          </a:ln>
        </p:spPr>
      </p:pic>
      <p:pic>
        <p:nvPicPr>
          <p:cNvPr id="21" name="Picture 20"/>
          <p:cNvPicPr>
            <a:picLocks noChangeAspect="1"/>
          </p:cNvPicPr>
          <p:nvPr/>
        </p:nvPicPr>
        <p:blipFill>
          <a:blip r:embed="rId5"/>
          <a:stretch>
            <a:fillRect/>
          </a:stretch>
        </p:blipFill>
        <p:spPr>
          <a:xfrm>
            <a:off x="2580005" y="6562090"/>
            <a:ext cx="1257300" cy="213360"/>
          </a:xfrm>
          <a:prstGeom prst="rect">
            <a:avLst/>
          </a:prstGeom>
        </p:spPr>
      </p:pic>
      <p:pic>
        <p:nvPicPr>
          <p:cNvPr id="22" name="Picture 21"/>
          <p:cNvPicPr>
            <a:picLocks noChangeAspect="1"/>
          </p:cNvPicPr>
          <p:nvPr/>
        </p:nvPicPr>
        <p:blipFill>
          <a:blip r:embed="rId6"/>
          <a:stretch>
            <a:fillRect/>
          </a:stretch>
        </p:blipFill>
        <p:spPr>
          <a:xfrm>
            <a:off x="5407660" y="5140325"/>
            <a:ext cx="1852295" cy="1538605"/>
          </a:xfrm>
          <a:prstGeom prst="rect">
            <a:avLst/>
          </a:prstGeom>
        </p:spPr>
      </p:pic>
      <p:pic>
        <p:nvPicPr>
          <p:cNvPr id="23" name="Picture 22"/>
          <p:cNvPicPr>
            <a:picLocks noChangeAspect="1"/>
          </p:cNvPicPr>
          <p:nvPr/>
        </p:nvPicPr>
        <p:blipFill>
          <a:blip r:embed="rId7"/>
          <a:stretch>
            <a:fillRect/>
          </a:stretch>
        </p:blipFill>
        <p:spPr>
          <a:xfrm>
            <a:off x="5518785" y="6554470"/>
            <a:ext cx="1630680" cy="2209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2800" b="1" u="sng">
                <a:latin typeface="Times New Roman" panose="02020603050405020304" pitchFamily="18" charset="0"/>
                <a:cs typeface="Times New Roman" panose="02020603050405020304" pitchFamily="18" charset="0"/>
              </a:rPr>
              <a:t>Validation/Analysis</a:t>
            </a:r>
            <a:endParaRPr lang="en-IN" altLang="en-US" sz="2800" b="1" u="sng">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sz="half" idx="1"/>
          </p:nvPr>
        </p:nvPicPr>
        <p:blipFill>
          <a:blip r:embed="rId1"/>
          <a:stretch>
            <a:fillRect/>
          </a:stretch>
        </p:blipFill>
        <p:spPr>
          <a:xfrm>
            <a:off x="1129665" y="1691005"/>
            <a:ext cx="2447290" cy="4351655"/>
          </a:xfrm>
          <a:prstGeom prst="rect">
            <a:avLst/>
          </a:prstGeom>
        </p:spPr>
      </p:pic>
      <p:pic>
        <p:nvPicPr>
          <p:cNvPr id="3" name="Content Placeholder 2"/>
          <p:cNvPicPr>
            <a:picLocks noChangeAspect="1"/>
          </p:cNvPicPr>
          <p:nvPr>
            <p:ph sz="half" idx="2"/>
          </p:nvPr>
        </p:nvPicPr>
        <p:blipFill>
          <a:blip r:embed="rId2"/>
          <a:stretch>
            <a:fillRect/>
          </a:stretch>
        </p:blipFill>
        <p:spPr>
          <a:xfrm>
            <a:off x="4768850" y="1691005"/>
            <a:ext cx="2646680" cy="4351655"/>
          </a:xfrm>
          <a:prstGeom prst="rect">
            <a:avLst/>
          </a:prstGeom>
        </p:spPr>
      </p:pic>
      <p:pic>
        <p:nvPicPr>
          <p:cNvPr id="7" name="Picture 6"/>
          <p:cNvPicPr>
            <a:picLocks noChangeAspect="1"/>
          </p:cNvPicPr>
          <p:nvPr/>
        </p:nvPicPr>
        <p:blipFill>
          <a:blip r:embed="rId3"/>
          <a:stretch>
            <a:fillRect/>
          </a:stretch>
        </p:blipFill>
        <p:spPr>
          <a:xfrm>
            <a:off x="8466455" y="1691005"/>
            <a:ext cx="3050540" cy="43516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8915"/>
            <a:ext cx="10515600" cy="587375"/>
          </a:xfrm>
        </p:spPr>
        <p:txBody>
          <a:bodyPr>
            <a:normAutofit fontScale="90000"/>
          </a:bodyPr>
          <a:lstStyle/>
          <a:p>
            <a:r>
              <a:rPr lang="en-IN" altLang="en-US" sz="2800" b="1" u="sng" dirty="0">
                <a:latin typeface="Times New Roman" panose="02020603050405020304" pitchFamily="18" charset="0"/>
                <a:cs typeface="Times New Roman" panose="02020603050405020304" pitchFamily="18" charset="0"/>
              </a:rPr>
              <a:t>Costs :</a:t>
            </a:r>
            <a:br>
              <a:rPr lang="en-IN" altLang="en-US" sz="2800" dirty="0">
                <a:latin typeface="Times New Roman" panose="02020603050405020304" pitchFamily="18" charset="0"/>
                <a:cs typeface="Times New Roman" panose="02020603050405020304" pitchFamily="18" charset="0"/>
              </a:rPr>
            </a:br>
            <a:endParaRPr lang="en-IN" altLang="en-US" sz="2800"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711835"/>
            <a:ext cx="10515600" cy="5465445"/>
          </a:xfrm>
        </p:spPr>
        <p:txBody>
          <a:bodyPr>
            <a:noAutofit/>
          </a:bodyPr>
          <a:lstStyle/>
          <a:p>
            <a:r>
              <a:rPr lang="en-US" sz="1800" b="1" dirty="0">
                <a:latin typeface="Times New Roman" panose="02020603050405020304" pitchFamily="18" charset="0"/>
                <a:cs typeface="Times New Roman" panose="02020603050405020304" pitchFamily="18" charset="0"/>
              </a:rPr>
              <a:t>Dustbin:</a:t>
            </a:r>
            <a:endParaRPr lang="en-US" sz="1800" b="1"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Arduino uno – Rs 542</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Ultrasonic sensor –  Rs 214</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Servo motor – Rs 199</a:t>
            </a:r>
            <a:endParaRPr lang="en-US" sz="1800" dirty="0">
              <a:latin typeface="Times New Roman" panose="02020603050405020304" pitchFamily="18" charset="0"/>
              <a:cs typeface="Times New Roman" panose="02020603050405020304" pitchFamily="18" charset="0"/>
            </a:endParaRPr>
          </a:p>
          <a:p>
            <a:pPr marL="0" indent="0">
              <a:buNone/>
            </a:pPr>
            <a:r>
              <a:rPr lang="en-US" sz="1800" b="1" dirty="0">
                <a:latin typeface="Times New Roman" panose="02020603050405020304" pitchFamily="18" charset="0"/>
                <a:cs typeface="Times New Roman" panose="02020603050405020304" pitchFamily="18" charset="0"/>
              </a:rPr>
              <a:t>Total cost for dustbin part = </a:t>
            </a:r>
            <a:r>
              <a:rPr lang="en-US" sz="1800" b="1" u="sng" dirty="0">
                <a:latin typeface="Times New Roman" panose="02020603050405020304" pitchFamily="18" charset="0"/>
                <a:cs typeface="Times New Roman" panose="02020603050405020304" pitchFamily="18" charset="0"/>
              </a:rPr>
              <a:t>Rs 995</a:t>
            </a:r>
            <a:endParaRPr lang="en-US" sz="1800" b="1" u="sng"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 RC</a:t>
            </a:r>
            <a:r>
              <a:rPr lang="en-IN" altLang="en-US" sz="1800" b="1" dirty="0">
                <a:latin typeface="Times New Roman" panose="02020603050405020304" pitchFamily="18" charset="0"/>
                <a:cs typeface="Times New Roman" panose="02020603050405020304" pitchFamily="18" charset="0"/>
              </a:rPr>
              <a:t> Controlled Car</a:t>
            </a:r>
            <a:r>
              <a:rPr lang="en-US" sz="1800" b="1" dirty="0">
                <a:latin typeface="Times New Roman" panose="02020603050405020304" pitchFamily="18" charset="0"/>
                <a:cs typeface="Times New Roman" panose="02020603050405020304" pitchFamily="18" charset="0"/>
              </a:rPr>
              <a:t>:</a:t>
            </a:r>
            <a:endParaRPr lang="en-US" sz="1800" b="1"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Arduino uno – Rs 542  = Rs 542</a:t>
            </a:r>
            <a:endParaRPr lang="en-IN" alt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L298 Motor driver module – Rs 289</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IR Receiver Module DIY Kit HX1838</a:t>
            </a:r>
            <a:r>
              <a:rPr lang="en-IN" altLang="en-US" sz="1800" dirty="0">
                <a:latin typeface="Times New Roman" panose="02020603050405020304" pitchFamily="18" charset="0"/>
                <a:cs typeface="Times New Roman" panose="02020603050405020304" pitchFamily="18" charset="0"/>
              </a:rPr>
              <a:t> - Rs 350</a:t>
            </a:r>
            <a:endParaRPr lang="en-US" sz="1800" dirty="0">
              <a:latin typeface="Times New Roman" panose="02020603050405020304" pitchFamily="18" charset="0"/>
              <a:cs typeface="Times New Roman" panose="02020603050405020304" pitchFamily="18" charset="0"/>
            </a:endParaRPr>
          </a:p>
          <a:p>
            <a:r>
              <a:rPr lang="en-US" sz="1800" dirty="0" err="1">
                <a:latin typeface="Times New Roman" panose="02020603050405020304" pitchFamily="18" charset="0"/>
                <a:cs typeface="Times New Roman" panose="02020603050405020304" pitchFamily="18" charset="0"/>
              </a:rPr>
              <a:t>Chasis</a:t>
            </a:r>
            <a:r>
              <a:rPr lang="en-US" sz="1800" dirty="0">
                <a:latin typeface="Times New Roman" panose="02020603050405020304" pitchFamily="18" charset="0"/>
                <a:cs typeface="Times New Roman" panose="02020603050405020304" pitchFamily="18" charset="0"/>
              </a:rPr>
              <a:t> (TT Gear motor(4x) + Rubber wheels(4x)) – Rs 450</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18650 Li ion battery (2x) – Rs 297 x 2 = Rs 594</a:t>
            </a:r>
            <a:endParaRPr lang="en-US" sz="1800"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Total cost for RC part = </a:t>
            </a:r>
            <a:r>
              <a:rPr lang="en-US" sz="1800" b="1" u="sng" dirty="0">
                <a:latin typeface="Times New Roman" panose="02020603050405020304" pitchFamily="18" charset="0"/>
                <a:cs typeface="Times New Roman" panose="02020603050405020304" pitchFamily="18" charset="0"/>
              </a:rPr>
              <a:t>Rs 2225</a:t>
            </a:r>
            <a:endParaRPr lang="en-US" sz="1800" b="1" u="sng"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Final cost = </a:t>
            </a:r>
            <a:r>
              <a:rPr lang="en-US" sz="1800" b="1" u="sng" dirty="0">
                <a:latin typeface="Times New Roman" panose="02020603050405020304" pitchFamily="18" charset="0"/>
                <a:cs typeface="Times New Roman" panose="02020603050405020304" pitchFamily="18" charset="0"/>
              </a:rPr>
              <a:t>Rs </a:t>
            </a:r>
            <a:r>
              <a:rPr lang="en-IN" altLang="en-US" sz="1800" b="1" u="sng" dirty="0">
                <a:latin typeface="Times New Roman" panose="02020603050405020304" pitchFamily="18" charset="0"/>
                <a:cs typeface="Times New Roman" panose="02020603050405020304" pitchFamily="18" charset="0"/>
              </a:rPr>
              <a:t>3220</a:t>
            </a:r>
            <a:r>
              <a:rPr lang="en-US" sz="1800" b="1" u="sng" dirty="0">
                <a:latin typeface="Times New Roman" panose="02020603050405020304" pitchFamily="18" charset="0"/>
                <a:cs typeface="Times New Roman" panose="02020603050405020304" pitchFamily="18" charset="0"/>
              </a:rPr>
              <a:t> </a:t>
            </a:r>
            <a:endParaRPr lang="en-US" sz="1800" b="1" u="sng" dirty="0">
              <a:latin typeface="Times New Roman" panose="02020603050405020304" pitchFamily="18" charset="0"/>
              <a:cs typeface="Times New Roman" panose="02020603050405020304" pitchFamily="18" charset="0"/>
            </a:endParaRPr>
          </a:p>
          <a:p>
            <a:endParaRPr lang="en-IN" altLang="en-US" sz="1800" dirty="0">
              <a:latin typeface="Times New Roman" panose="02020603050405020304" pitchFamily="18" charset="0"/>
              <a:cs typeface="Times New Roman" panose="02020603050405020304" pitchFamily="18" charset="0"/>
            </a:endParaRPr>
          </a:p>
          <a:p>
            <a:endParaRPr lang="en-IN" altLang="en-US" sz="18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4867692" y="502602"/>
            <a:ext cx="2162079" cy="1417161"/>
          </a:xfrm>
          <a:prstGeom prst="rect">
            <a:avLst/>
          </a:prstGeom>
        </p:spPr>
      </p:pic>
      <p:pic>
        <p:nvPicPr>
          <p:cNvPr id="7" name="Picture 6"/>
          <p:cNvPicPr>
            <a:picLocks noChangeAspect="1"/>
          </p:cNvPicPr>
          <p:nvPr/>
        </p:nvPicPr>
        <p:blipFill>
          <a:blip r:embed="rId2"/>
          <a:stretch>
            <a:fillRect/>
          </a:stretch>
        </p:blipFill>
        <p:spPr>
          <a:xfrm>
            <a:off x="7717435" y="496248"/>
            <a:ext cx="2010028" cy="1605923"/>
          </a:xfrm>
          <a:prstGeom prst="rect">
            <a:avLst/>
          </a:prstGeom>
        </p:spPr>
      </p:pic>
      <p:pic>
        <p:nvPicPr>
          <p:cNvPr id="9" name="Picture 8"/>
          <p:cNvPicPr>
            <a:picLocks noChangeAspect="1"/>
          </p:cNvPicPr>
          <p:nvPr/>
        </p:nvPicPr>
        <p:blipFill>
          <a:blip r:embed="rId3"/>
          <a:stretch>
            <a:fillRect/>
          </a:stretch>
        </p:blipFill>
        <p:spPr>
          <a:xfrm>
            <a:off x="5768416" y="1791493"/>
            <a:ext cx="2522709" cy="1968761"/>
          </a:xfrm>
          <a:prstGeom prst="rect">
            <a:avLst/>
          </a:prstGeom>
        </p:spPr>
      </p:pic>
      <p:pic>
        <p:nvPicPr>
          <p:cNvPr id="11" name="Picture 10"/>
          <p:cNvPicPr>
            <a:picLocks noChangeAspect="1"/>
          </p:cNvPicPr>
          <p:nvPr/>
        </p:nvPicPr>
        <p:blipFill>
          <a:blip r:embed="rId4"/>
          <a:stretch>
            <a:fillRect/>
          </a:stretch>
        </p:blipFill>
        <p:spPr>
          <a:xfrm>
            <a:off x="9118385" y="1919763"/>
            <a:ext cx="2593484" cy="2663108"/>
          </a:xfrm>
          <a:prstGeom prst="rect">
            <a:avLst/>
          </a:prstGeom>
        </p:spPr>
      </p:pic>
      <p:pic>
        <p:nvPicPr>
          <p:cNvPr id="6" name="Picture 5"/>
          <p:cNvPicPr>
            <a:picLocks noChangeAspect="1"/>
          </p:cNvPicPr>
          <p:nvPr/>
        </p:nvPicPr>
        <p:blipFill>
          <a:blip r:embed="rId5"/>
          <a:stretch>
            <a:fillRect/>
          </a:stretch>
        </p:blipFill>
        <p:spPr>
          <a:xfrm>
            <a:off x="7465060" y="4109720"/>
            <a:ext cx="1508760" cy="24079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7565" y="692150"/>
            <a:ext cx="10516235" cy="519430"/>
          </a:xfrm>
        </p:spPr>
        <p:txBody>
          <a:bodyPr/>
          <a:lstStyle/>
          <a:p>
            <a:r>
              <a:rPr lang="en-IN" altLang="en-US" sz="2800" b="1" u="sng" dirty="0">
                <a:latin typeface="Times New Roman" panose="02020603050405020304" pitchFamily="18" charset="0"/>
                <a:cs typeface="Times New Roman" panose="02020603050405020304" pitchFamily="18" charset="0"/>
              </a:rPr>
              <a:t>Benefits :</a:t>
            </a:r>
            <a:endParaRPr lang="en-IN" altLang="en-US" sz="2800"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66445" y="1293495"/>
            <a:ext cx="10587355" cy="5364480"/>
          </a:xfrm>
        </p:spPr>
        <p:txBody>
          <a:bodyPr>
            <a:normAutofit/>
          </a:bodyPr>
          <a:lstStyle/>
          <a:p>
            <a:r>
              <a:rPr lang="en-IN" altLang="en-US" sz="1800" dirty="0">
                <a:latin typeface="Times New Roman" panose="02020603050405020304" pitchFamily="18" charset="0"/>
                <a:cs typeface="Times New Roman" panose="02020603050405020304" pitchFamily="18" charset="0"/>
              </a:rPr>
              <a:t>This Project hugely has immense benefits in the current pandemic situation as this </a:t>
            </a:r>
            <a:r>
              <a:rPr lang="en-IN" altLang="en-US" sz="1800" dirty="0" err="1">
                <a:latin typeface="Times New Roman" panose="02020603050405020304" pitchFamily="18" charset="0"/>
                <a:cs typeface="Times New Roman" panose="02020603050405020304" pitchFamily="18" charset="0"/>
              </a:rPr>
              <a:t>elimnates</a:t>
            </a:r>
            <a:r>
              <a:rPr lang="en-IN" altLang="en-US" sz="1800" dirty="0">
                <a:latin typeface="Times New Roman" panose="02020603050405020304" pitchFamily="18" charset="0"/>
                <a:cs typeface="Times New Roman" panose="02020603050405020304" pitchFamily="18" charset="0"/>
              </a:rPr>
              <a:t> the concept of </a:t>
            </a:r>
            <a:r>
              <a:rPr lang="en-IN" altLang="en-US" sz="1800" dirty="0" err="1">
                <a:latin typeface="Times New Roman" panose="02020603050405020304" pitchFamily="18" charset="0"/>
                <a:cs typeface="Times New Roman" panose="02020603050405020304" pitchFamily="18" charset="0"/>
              </a:rPr>
              <a:t>physical</a:t>
            </a:r>
            <a:r>
              <a:rPr lang="en-IN" altLang="en-US" sz="1800" dirty="0">
                <a:latin typeface="Times New Roman" panose="02020603050405020304" pitchFamily="18" charset="0"/>
                <a:cs typeface="Times New Roman" panose="02020603050405020304" pitchFamily="18" charset="0"/>
              </a:rPr>
              <a:t> contact altogether</a:t>
            </a:r>
            <a:endParaRPr lang="en-IN" altLang="en-US" sz="1800"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The smart dustbin doesn’t require immense DC power supply which makes it a very good successor to the traditional dustbins</a:t>
            </a:r>
            <a:endParaRPr lang="en-IN" altLang="en-US" sz="1800"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They can later be modified to have even more features as microcontrollers purely work on the programming logic developed by the user</a:t>
            </a:r>
            <a:endParaRPr lang="en-IN" altLang="en-US" sz="1800" dirty="0">
              <a:latin typeface="Times New Roman" panose="02020603050405020304" pitchFamily="18" charset="0"/>
              <a:cs typeface="Times New Roman" panose="02020603050405020304" pitchFamily="18" charset="0"/>
            </a:endParaRPr>
          </a:p>
          <a:p>
            <a:pPr marL="0" indent="0">
              <a:buNone/>
            </a:pPr>
            <a:r>
              <a:rPr lang="en-IN" altLang="en-US" b="1" u="sng" dirty="0">
                <a:latin typeface="Times New Roman" panose="02020603050405020304" pitchFamily="18" charset="0"/>
                <a:cs typeface="Times New Roman" panose="02020603050405020304" pitchFamily="18" charset="0"/>
              </a:rPr>
              <a:t>Results :</a:t>
            </a:r>
            <a:endParaRPr lang="en-IN" altLang="en-US" b="1" u="sng"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We have completed the first half of our project which is to construct a contactless dustbin using the ultrasonic sensors and a servo motor and we have incorporated the RC Controlled Car using IR Transmittion and Communication</a:t>
            </a:r>
            <a:endParaRPr lang="en-IN" altLang="en-US" sz="1800" dirty="0">
              <a:latin typeface="Times New Roman" panose="02020603050405020304" pitchFamily="18" charset="0"/>
              <a:cs typeface="Times New Roman" panose="02020603050405020304" pitchFamily="18" charset="0"/>
            </a:endParaRPr>
          </a:p>
          <a:p>
            <a:pPr marL="0" indent="0">
              <a:buNone/>
            </a:pPr>
            <a:r>
              <a:rPr lang="en-IN" altLang="en-US" b="1" u="sng" dirty="0">
                <a:latin typeface="Times New Roman" panose="02020603050405020304" pitchFamily="18" charset="0"/>
                <a:cs typeface="Times New Roman" panose="02020603050405020304" pitchFamily="18" charset="0"/>
              </a:rPr>
              <a:t>Conclusion :</a:t>
            </a:r>
            <a:endParaRPr lang="en-IN" altLang="en-US" b="1" u="sng" dirty="0">
              <a:latin typeface="Times New Roman" panose="02020603050405020304" pitchFamily="18" charset="0"/>
              <a:cs typeface="Times New Roman" panose="02020603050405020304" pitchFamily="18" charset="0"/>
            </a:endParaRPr>
          </a:p>
          <a:p>
            <a:r>
              <a:rPr lang="en-IN" altLang="en-US" sz="1800" dirty="0">
                <a:latin typeface="Times New Roman" panose="02020603050405020304" pitchFamily="18" charset="0"/>
                <a:cs typeface="Times New Roman" panose="02020603050405020304" pitchFamily="18" charset="0"/>
              </a:rPr>
              <a:t>So at the end of our project we have successfully completed in modernizing the traditional dustbins by incorporating the idea of opening and closing a dustbin without any physical contact and to control the position of a dustbin using just a Smartphone or a IR Receiver.</a:t>
            </a:r>
            <a:endParaRPr lang="en-IN" altLang="en-US" sz="1600" b="1" u="sng" dirty="0">
              <a:latin typeface="Times New Roman" panose="02020603050405020304" pitchFamily="18" charset="0"/>
              <a:cs typeface="Times New Roman" panose="02020603050405020304" pitchFamily="18" charset="0"/>
            </a:endParaRPr>
          </a:p>
          <a:p>
            <a:pPr marL="0" indent="0">
              <a:buNone/>
            </a:pPr>
            <a:endParaRPr lang="en-IN" altLang="en-US" sz="1600" b="1" u="sng"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8067</Words>
  <Application>WPS Presentation</Application>
  <PresentationFormat>Widescreen</PresentationFormat>
  <Paragraphs>178</Paragraphs>
  <Slides>11</Slides>
  <Notes>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Times New Roman</vt:lpstr>
      <vt:lpstr>Calibri</vt:lpstr>
      <vt:lpstr>Microsoft YaHei</vt:lpstr>
      <vt:lpstr>Arial Unicode MS</vt:lpstr>
      <vt:lpstr>Calibri Light</vt:lpstr>
      <vt:lpstr>Office Theme</vt:lpstr>
      <vt:lpstr>PowerPoint 演示文稿</vt:lpstr>
      <vt:lpstr>Index</vt:lpstr>
      <vt:lpstr>Objective </vt:lpstr>
      <vt:lpstr>Existing System</vt:lpstr>
      <vt:lpstr>Methodology </vt:lpstr>
      <vt:lpstr>PowerPoint 演示文稿</vt:lpstr>
      <vt:lpstr>Validation/Analysis</vt:lpstr>
      <vt:lpstr>Costs : </vt:lpstr>
      <vt:lpstr>Benefits :</vt:lpstr>
      <vt:lpstr>References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Deepak Narayanan</dc:creator>
  <cp:lastModifiedBy>Abi</cp:lastModifiedBy>
  <cp:revision>72</cp:revision>
  <dcterms:created xsi:type="dcterms:W3CDTF">2021-10-12T12:03:00Z</dcterms:created>
  <dcterms:modified xsi:type="dcterms:W3CDTF">2021-12-03T03:21:07Z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DBE5F64A6EBA4EDB89D1D92B59BAB119</vt:lpwstr>
  </property>
  <property fmtid="{D5CDD505-2E9C-101B-9397-08002B2CF9AE}" pid="3" name="KSOProductBuildVer">
    <vt:lpwstr>1033-11.2.0.10382</vt:lpwstr>
  </property>
</Properties>
</file>

<file path=docProps/thumbnail.jpeg>
</file>